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30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1886983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3570227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67478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8382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33331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562765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7948182-98E3-462A-B524-D3F4FCC96D20}" type="datetimeFigureOut">
              <a:rPr lang="de-DE" smtClean="0"/>
              <a:t>26.02.2025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78861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7948182-98E3-462A-B524-D3F4FCC96D20}" type="datetimeFigureOut">
              <a:rPr lang="de-DE" smtClean="0"/>
              <a:t>26.02.2025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401431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48182-98E3-462A-B524-D3F4FCC96D20}" type="datetimeFigureOut">
              <a:rPr lang="de-DE" smtClean="0"/>
              <a:t>26.02.2025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3370618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60211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333959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7948182-98E3-462A-B524-D3F4FCC96D20}" type="datetimeFigureOut">
              <a:rPr lang="de-DE" smtClean="0"/>
              <a:t>26.02.2025</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5396C52-FAA9-4905-BC06-A2430B271FF5}" type="slidenum">
              <a:rPr lang="de-DE" smtClean="0"/>
              <a:t>‹Nr.›</a:t>
            </a:fld>
            <a:endParaRPr lang="de-DE"/>
          </a:p>
        </p:txBody>
      </p:sp>
    </p:spTree>
    <p:extLst>
      <p:ext uri="{BB962C8B-B14F-4D97-AF65-F5344CB8AC3E}">
        <p14:creationId xmlns:p14="http://schemas.microsoft.com/office/powerpoint/2010/main" val="1952979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7CCF88A4-2C85-4676-BC14-30F0C283AE58}"/>
              </a:ext>
            </a:extLst>
          </p:cNvPr>
          <p:cNvSpPr txBox="1"/>
          <p:nvPr/>
        </p:nvSpPr>
        <p:spPr>
          <a:xfrm>
            <a:off x="770021" y="529389"/>
            <a:ext cx="4981074" cy="646331"/>
          </a:xfrm>
          <a:prstGeom prst="rect">
            <a:avLst/>
          </a:prstGeom>
          <a:noFill/>
        </p:spPr>
        <p:txBody>
          <a:bodyPr wrap="square" rtlCol="0">
            <a:spAutoFit/>
          </a:bodyPr>
          <a:lstStyle/>
          <a:p>
            <a:pPr algn="ctr"/>
            <a:r>
              <a:rPr lang="de-DE" b="1" dirty="0">
                <a:latin typeface="Arial" panose="020B0604020202020204" pitchFamily="34" charset="0"/>
                <a:cs typeface="Arial" panose="020B0604020202020204" pitchFamily="34" charset="0"/>
              </a:rPr>
              <a:t>Die Privatinsolvenz (Verbraucherinsolvenzverfahren)</a:t>
            </a:r>
          </a:p>
        </p:txBody>
      </p:sp>
      <p:sp>
        <p:nvSpPr>
          <p:cNvPr id="6" name="Textfeld 5">
            <a:extLst>
              <a:ext uri="{FF2B5EF4-FFF2-40B4-BE49-F238E27FC236}">
                <a16:creationId xmlns:a16="http://schemas.microsoft.com/office/drawing/2014/main" id="{FFBBFF84-1B97-4C81-B47F-804EAE62384F}"/>
              </a:ext>
            </a:extLst>
          </p:cNvPr>
          <p:cNvSpPr txBox="1"/>
          <p:nvPr/>
        </p:nvSpPr>
        <p:spPr>
          <a:xfrm>
            <a:off x="2747392" y="1250916"/>
            <a:ext cx="1287379" cy="461665"/>
          </a:xfrm>
          <a:prstGeom prst="rect">
            <a:avLst/>
          </a:prstGeom>
          <a:noFill/>
        </p:spPr>
        <p:txBody>
          <a:bodyPr wrap="square" rtlCol="0">
            <a:spAutoFit/>
          </a:bodyPr>
          <a:lstStyle/>
          <a:p>
            <a:pPr algn="ctr"/>
            <a:r>
              <a:rPr lang="de-DE" sz="2400" b="1" dirty="0"/>
              <a:t>Ablauf</a:t>
            </a:r>
          </a:p>
        </p:txBody>
      </p:sp>
      <p:sp>
        <p:nvSpPr>
          <p:cNvPr id="20" name="Rechteck 19">
            <a:extLst>
              <a:ext uri="{FF2B5EF4-FFF2-40B4-BE49-F238E27FC236}">
                <a16:creationId xmlns:a16="http://schemas.microsoft.com/office/drawing/2014/main" id="{DF927CD0-ECA0-430B-B93D-486182AE04A4}"/>
              </a:ext>
            </a:extLst>
          </p:cNvPr>
          <p:cNvSpPr/>
          <p:nvPr/>
        </p:nvSpPr>
        <p:spPr>
          <a:xfrm>
            <a:off x="867460" y="2325811"/>
            <a:ext cx="5047242" cy="5999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100" dirty="0">
              <a:solidFill>
                <a:schemeClr val="tx1"/>
              </a:solidFill>
              <a:latin typeface="Arial" panose="020B0604020202020204" pitchFamily="34" charset="0"/>
              <a:cs typeface="Arial" panose="020B0604020202020204" pitchFamily="34" charset="0"/>
            </a:endParaRPr>
          </a:p>
          <a:p>
            <a:pPr algn="ctr"/>
            <a:endParaRPr lang="de-DE" sz="1100" dirty="0">
              <a:solidFill>
                <a:schemeClr val="tx1"/>
              </a:solidFill>
              <a:latin typeface="Arial" panose="020B0604020202020204" pitchFamily="34" charset="0"/>
              <a:cs typeface="Arial" panose="020B0604020202020204" pitchFamily="34" charset="0"/>
            </a:endParaRPr>
          </a:p>
          <a:p>
            <a:pPr algn="ctr"/>
            <a:r>
              <a:rPr lang="de-DE" sz="1200" b="1" dirty="0">
                <a:solidFill>
                  <a:schemeClr val="tx1"/>
                </a:solidFill>
                <a:latin typeface="Arial" panose="020B0604020202020204" pitchFamily="34" charset="0"/>
                <a:cs typeface="Arial" panose="020B0604020202020204" pitchFamily="34" charset="0"/>
              </a:rPr>
              <a:t>außergerichtlicher Einigungsversuch mit den Gläubigern </a:t>
            </a:r>
            <a:r>
              <a:rPr lang="de-DE" sz="1100" dirty="0">
                <a:solidFill>
                  <a:schemeClr val="tx1"/>
                </a:solidFill>
                <a:latin typeface="Arial" panose="020B0604020202020204" pitchFamily="34" charset="0"/>
                <a:cs typeface="Arial" panose="020B0604020202020204" pitchFamily="34" charset="0"/>
              </a:rPr>
              <a:t>(Schuldenbereinigungsplan) mit Hilfe der Schuldnerberatungsstelle</a:t>
            </a:r>
          </a:p>
          <a:p>
            <a:pPr algn="ctr"/>
            <a:r>
              <a:rPr lang="de-DE" sz="1100" dirty="0">
                <a:solidFill>
                  <a:schemeClr val="tx1"/>
                </a:solidFill>
                <a:latin typeface="Arial" panose="020B0604020202020204" pitchFamily="34" charset="0"/>
                <a:cs typeface="Arial" panose="020B0604020202020204" pitchFamily="34" charset="0"/>
              </a:rPr>
              <a:t> </a:t>
            </a:r>
          </a:p>
          <a:p>
            <a:pPr algn="ctr"/>
            <a:endParaRPr lang="de-DE" sz="1100" dirty="0">
              <a:solidFill>
                <a:schemeClr val="tx1"/>
              </a:solidFill>
            </a:endParaRPr>
          </a:p>
        </p:txBody>
      </p:sp>
      <p:cxnSp>
        <p:nvCxnSpPr>
          <p:cNvPr id="16" name="Gerader Verbinder 15">
            <a:extLst>
              <a:ext uri="{FF2B5EF4-FFF2-40B4-BE49-F238E27FC236}">
                <a16:creationId xmlns:a16="http://schemas.microsoft.com/office/drawing/2014/main" id="{3C159EA5-254E-4B72-A681-7C11A3CF5521}"/>
              </a:ext>
            </a:extLst>
          </p:cNvPr>
          <p:cNvCxnSpPr/>
          <p:nvPr/>
        </p:nvCxnSpPr>
        <p:spPr>
          <a:xfrm>
            <a:off x="823843" y="1163765"/>
            <a:ext cx="4830681"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 name="Gruppieren 6">
            <a:extLst>
              <a:ext uri="{FF2B5EF4-FFF2-40B4-BE49-F238E27FC236}">
                <a16:creationId xmlns:a16="http://schemas.microsoft.com/office/drawing/2014/main" id="{6E671E56-A326-4BD0-A9DA-FD5D22B46E2A}"/>
              </a:ext>
            </a:extLst>
          </p:cNvPr>
          <p:cNvGrpSpPr/>
          <p:nvPr/>
        </p:nvGrpSpPr>
        <p:grpSpPr>
          <a:xfrm>
            <a:off x="625642" y="3407840"/>
            <a:ext cx="1435272" cy="1922228"/>
            <a:chOff x="625642" y="3180874"/>
            <a:chExt cx="1479884" cy="2059894"/>
          </a:xfrm>
        </p:grpSpPr>
        <p:sp>
          <p:nvSpPr>
            <p:cNvPr id="2" name="Ellipse 1">
              <a:extLst>
                <a:ext uri="{FF2B5EF4-FFF2-40B4-BE49-F238E27FC236}">
                  <a16:creationId xmlns:a16="http://schemas.microsoft.com/office/drawing/2014/main" id="{425A44CC-57BD-45EE-9171-1BE5AC3136AF}"/>
                </a:ext>
              </a:extLst>
            </p:cNvPr>
            <p:cNvSpPr/>
            <p:nvPr/>
          </p:nvSpPr>
          <p:spPr>
            <a:xfrm>
              <a:off x="625642" y="3180874"/>
              <a:ext cx="1479884" cy="53688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erfolgreich</a:t>
              </a:r>
            </a:p>
          </p:txBody>
        </p:sp>
        <p:sp>
          <p:nvSpPr>
            <p:cNvPr id="3" name="Rechteck 2">
              <a:extLst>
                <a:ext uri="{FF2B5EF4-FFF2-40B4-BE49-F238E27FC236}">
                  <a16:creationId xmlns:a16="http://schemas.microsoft.com/office/drawing/2014/main" id="{F25F684A-F36A-4752-8AA2-F576798603D9}"/>
                </a:ext>
              </a:extLst>
            </p:cNvPr>
            <p:cNvSpPr/>
            <p:nvPr/>
          </p:nvSpPr>
          <p:spPr>
            <a:xfrm>
              <a:off x="625642" y="4207955"/>
              <a:ext cx="1479884" cy="103281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dirty="0">
                  <a:latin typeface="Arial" panose="020B0604020202020204" pitchFamily="34" charset="0"/>
                  <a:cs typeface="Arial" panose="020B0604020202020204" pitchFamily="34" charset="0"/>
                </a:rPr>
                <a:t>Umsetzung des Planes (</a:t>
              </a:r>
              <a:r>
                <a:rPr lang="de-DE" sz="1100" b="1" dirty="0">
                  <a:latin typeface="Arial" panose="020B0604020202020204" pitchFamily="34" charset="0"/>
                  <a:cs typeface="Arial" panose="020B0604020202020204" pitchFamily="34" charset="0"/>
                </a:rPr>
                <a:t>Ratenzahlung</a:t>
              </a:r>
              <a:r>
                <a:rPr lang="de-DE" sz="1100" dirty="0">
                  <a:latin typeface="Arial" panose="020B0604020202020204" pitchFamily="34" charset="0"/>
                  <a:cs typeface="Arial" panose="020B0604020202020204" pitchFamily="34" charset="0"/>
                </a:rPr>
                <a:t>)</a:t>
              </a:r>
            </a:p>
          </p:txBody>
        </p:sp>
        <p:cxnSp>
          <p:nvCxnSpPr>
            <p:cNvPr id="10" name="Gerade Verbindung mit Pfeil 9">
              <a:extLst>
                <a:ext uri="{FF2B5EF4-FFF2-40B4-BE49-F238E27FC236}">
                  <a16:creationId xmlns:a16="http://schemas.microsoft.com/office/drawing/2014/main" id="{35D9FB2C-13E3-4E41-8C99-C9A126CD67E2}"/>
                </a:ext>
              </a:extLst>
            </p:cNvPr>
            <p:cNvCxnSpPr>
              <a:cxnSpLocks/>
            </p:cNvCxnSpPr>
            <p:nvPr/>
          </p:nvCxnSpPr>
          <p:spPr>
            <a:xfrm>
              <a:off x="1365584" y="3780801"/>
              <a:ext cx="0" cy="3790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grpSp>
        <p:nvGrpSpPr>
          <p:cNvPr id="9" name="Gruppieren 8">
            <a:extLst>
              <a:ext uri="{FF2B5EF4-FFF2-40B4-BE49-F238E27FC236}">
                <a16:creationId xmlns:a16="http://schemas.microsoft.com/office/drawing/2014/main" id="{32611C85-1D49-43E3-9A25-722A233D05CE}"/>
              </a:ext>
            </a:extLst>
          </p:cNvPr>
          <p:cNvGrpSpPr/>
          <p:nvPr/>
        </p:nvGrpSpPr>
        <p:grpSpPr>
          <a:xfrm>
            <a:off x="4242994" y="3425887"/>
            <a:ext cx="1715325" cy="1904181"/>
            <a:chOff x="4355432" y="3200214"/>
            <a:chExt cx="1768642" cy="2040554"/>
          </a:xfrm>
        </p:grpSpPr>
        <p:sp>
          <p:nvSpPr>
            <p:cNvPr id="12" name="Ellipse 11">
              <a:extLst>
                <a:ext uri="{FF2B5EF4-FFF2-40B4-BE49-F238E27FC236}">
                  <a16:creationId xmlns:a16="http://schemas.microsoft.com/office/drawing/2014/main" id="{ACD9EAB8-2E39-44E9-BD6E-5A09D458FEE6}"/>
                </a:ext>
              </a:extLst>
            </p:cNvPr>
            <p:cNvSpPr/>
            <p:nvPr/>
          </p:nvSpPr>
          <p:spPr>
            <a:xfrm>
              <a:off x="4499811" y="3200214"/>
              <a:ext cx="1479884" cy="53688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gescheitert</a:t>
              </a:r>
            </a:p>
          </p:txBody>
        </p:sp>
        <p:sp>
          <p:nvSpPr>
            <p:cNvPr id="13" name="Rechteck 12">
              <a:extLst>
                <a:ext uri="{FF2B5EF4-FFF2-40B4-BE49-F238E27FC236}">
                  <a16:creationId xmlns:a16="http://schemas.microsoft.com/office/drawing/2014/main" id="{C10D0C33-9378-41AA-95DA-4B643F992F8E}"/>
                </a:ext>
              </a:extLst>
            </p:cNvPr>
            <p:cNvSpPr/>
            <p:nvPr/>
          </p:nvSpPr>
          <p:spPr>
            <a:xfrm>
              <a:off x="4355432" y="4207955"/>
              <a:ext cx="1768642" cy="103281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Antrag auf Eröffnung </a:t>
              </a:r>
            </a:p>
            <a:p>
              <a:pPr algn="ctr"/>
              <a:r>
                <a:rPr lang="de-DE" sz="1100" b="1" dirty="0">
                  <a:latin typeface="Arial" panose="020B0604020202020204" pitchFamily="34" charset="0"/>
                  <a:cs typeface="Arial" panose="020B0604020202020204" pitchFamily="34" charset="0"/>
                </a:rPr>
                <a:t>der Privatinsolvenz</a:t>
              </a:r>
            </a:p>
            <a:p>
              <a:pPr algn="ctr"/>
              <a:endParaRPr lang="de-DE" sz="1100"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(Antrag über die Schuldnerberatung)</a:t>
              </a:r>
            </a:p>
          </p:txBody>
        </p:sp>
        <p:cxnSp>
          <p:nvCxnSpPr>
            <p:cNvPr id="14" name="Gerade Verbindung mit Pfeil 13">
              <a:extLst>
                <a:ext uri="{FF2B5EF4-FFF2-40B4-BE49-F238E27FC236}">
                  <a16:creationId xmlns:a16="http://schemas.microsoft.com/office/drawing/2014/main" id="{B8E60DE8-0EED-4052-B92D-D67F04817F00}"/>
                </a:ext>
              </a:extLst>
            </p:cNvPr>
            <p:cNvCxnSpPr>
              <a:cxnSpLocks/>
            </p:cNvCxnSpPr>
            <p:nvPr/>
          </p:nvCxnSpPr>
          <p:spPr>
            <a:xfrm>
              <a:off x="5211678" y="3780801"/>
              <a:ext cx="0" cy="3790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2" name="Rechteck 21">
            <a:extLst>
              <a:ext uri="{FF2B5EF4-FFF2-40B4-BE49-F238E27FC236}">
                <a16:creationId xmlns:a16="http://schemas.microsoft.com/office/drawing/2014/main" id="{96010D2B-9421-45D8-92A4-82602A2EF655}"/>
              </a:ext>
            </a:extLst>
          </p:cNvPr>
          <p:cNvSpPr/>
          <p:nvPr/>
        </p:nvSpPr>
        <p:spPr>
          <a:xfrm>
            <a:off x="842203" y="9082415"/>
            <a:ext cx="5308935" cy="5612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schuldenfrei</a:t>
            </a:r>
          </a:p>
        </p:txBody>
      </p:sp>
      <p:grpSp>
        <p:nvGrpSpPr>
          <p:cNvPr id="24" name="Gruppieren 23">
            <a:extLst>
              <a:ext uri="{FF2B5EF4-FFF2-40B4-BE49-F238E27FC236}">
                <a16:creationId xmlns:a16="http://schemas.microsoft.com/office/drawing/2014/main" id="{C52D2497-E2FA-47A8-ABE9-3C319FA65ECD}"/>
              </a:ext>
            </a:extLst>
          </p:cNvPr>
          <p:cNvGrpSpPr/>
          <p:nvPr/>
        </p:nvGrpSpPr>
        <p:grpSpPr>
          <a:xfrm>
            <a:off x="2933163" y="4778277"/>
            <a:ext cx="1137715" cy="1122747"/>
            <a:chOff x="2731169" y="5390149"/>
            <a:chExt cx="1173079" cy="1353602"/>
          </a:xfrm>
        </p:grpSpPr>
        <p:grpSp>
          <p:nvGrpSpPr>
            <p:cNvPr id="17" name="Gruppieren 16">
              <a:extLst>
                <a:ext uri="{FF2B5EF4-FFF2-40B4-BE49-F238E27FC236}">
                  <a16:creationId xmlns:a16="http://schemas.microsoft.com/office/drawing/2014/main" id="{DC38B813-9D0C-4D31-B7C6-F35732E780EC}"/>
                </a:ext>
              </a:extLst>
            </p:cNvPr>
            <p:cNvGrpSpPr/>
            <p:nvPr/>
          </p:nvGrpSpPr>
          <p:grpSpPr>
            <a:xfrm>
              <a:off x="2731169" y="5390149"/>
              <a:ext cx="1173079" cy="1353602"/>
              <a:chOff x="2731168" y="5390147"/>
              <a:chExt cx="1143505" cy="1562162"/>
            </a:xfrm>
          </p:grpSpPr>
          <p:sp>
            <p:nvSpPr>
              <p:cNvPr id="15" name="Rechteck 14">
                <a:extLst>
                  <a:ext uri="{FF2B5EF4-FFF2-40B4-BE49-F238E27FC236}">
                    <a16:creationId xmlns:a16="http://schemas.microsoft.com/office/drawing/2014/main" id="{3D6F4B68-A699-49D4-B3F0-D6CA0CF590C9}"/>
                  </a:ext>
                </a:extLst>
              </p:cNvPr>
              <p:cNvSpPr/>
              <p:nvPr/>
            </p:nvSpPr>
            <p:spPr>
              <a:xfrm>
                <a:off x="2731168" y="5390147"/>
                <a:ext cx="1143505" cy="89197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900" dirty="0">
                    <a:latin typeface="Arial" panose="020B0604020202020204" pitchFamily="34" charset="0"/>
                    <a:cs typeface="Arial" panose="020B0604020202020204" pitchFamily="34" charset="0"/>
                  </a:rPr>
                  <a:t>Selten: </a:t>
                </a:r>
              </a:p>
              <a:p>
                <a:pPr algn="ctr"/>
                <a:r>
                  <a:rPr lang="de-DE" sz="900" dirty="0">
                    <a:latin typeface="Arial" panose="020B0604020202020204" pitchFamily="34" charset="0"/>
                    <a:cs typeface="Arial" panose="020B0604020202020204" pitchFamily="34" charset="0"/>
                  </a:rPr>
                  <a:t>Gerichtlicher</a:t>
                </a:r>
              </a:p>
              <a:p>
                <a:pPr algn="ctr"/>
                <a:r>
                  <a:rPr lang="de-DE" sz="900" dirty="0">
                    <a:latin typeface="Arial" panose="020B0604020202020204" pitchFamily="34" charset="0"/>
                    <a:cs typeface="Arial" panose="020B0604020202020204" pitchFamily="34" charset="0"/>
                  </a:rPr>
                  <a:t>Einigungsversuch mit den Gläubigern</a:t>
                </a:r>
              </a:p>
            </p:txBody>
          </p:sp>
          <p:sp>
            <p:nvSpPr>
              <p:cNvPr id="21" name="Rechteck 20">
                <a:extLst>
                  <a:ext uri="{FF2B5EF4-FFF2-40B4-BE49-F238E27FC236}">
                    <a16:creationId xmlns:a16="http://schemas.microsoft.com/office/drawing/2014/main" id="{41BFC7D3-D8B4-4F35-8682-85E1B1D91894}"/>
                  </a:ext>
                </a:extLst>
              </p:cNvPr>
              <p:cNvSpPr/>
              <p:nvPr/>
            </p:nvSpPr>
            <p:spPr>
              <a:xfrm>
                <a:off x="2731168" y="6526071"/>
                <a:ext cx="1143504" cy="42623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800" dirty="0">
                    <a:latin typeface="Arial" panose="020B0604020202020204" pitchFamily="34" charset="0"/>
                    <a:cs typeface="Arial" panose="020B0604020202020204" pitchFamily="34" charset="0"/>
                  </a:rPr>
                  <a:t>Vergleich</a:t>
                </a:r>
              </a:p>
            </p:txBody>
          </p:sp>
        </p:grpSp>
        <p:cxnSp>
          <p:nvCxnSpPr>
            <p:cNvPr id="23" name="Gerade Verbindung mit Pfeil 22">
              <a:extLst>
                <a:ext uri="{FF2B5EF4-FFF2-40B4-BE49-F238E27FC236}">
                  <a16:creationId xmlns:a16="http://schemas.microsoft.com/office/drawing/2014/main" id="{D5469151-1205-4291-BFC4-A872619D3C79}"/>
                </a:ext>
              </a:extLst>
            </p:cNvPr>
            <p:cNvCxnSpPr>
              <a:cxnSpLocks/>
            </p:cNvCxnSpPr>
            <p:nvPr/>
          </p:nvCxnSpPr>
          <p:spPr>
            <a:xfrm>
              <a:off x="3317708" y="6155523"/>
              <a:ext cx="0" cy="28464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cxnSp>
        <p:nvCxnSpPr>
          <p:cNvPr id="26" name="Gerader Verbinder 25">
            <a:extLst>
              <a:ext uri="{FF2B5EF4-FFF2-40B4-BE49-F238E27FC236}">
                <a16:creationId xmlns:a16="http://schemas.microsoft.com/office/drawing/2014/main" id="{7B5BB4F4-F2F2-49B4-8763-DCD2F4546CE5}"/>
              </a:ext>
            </a:extLst>
          </p:cNvPr>
          <p:cNvCxnSpPr>
            <a:stCxn id="15" idx="3"/>
          </p:cNvCxnSpPr>
          <p:nvPr/>
        </p:nvCxnSpPr>
        <p:spPr>
          <a:xfrm flipV="1">
            <a:off x="4070877" y="5081620"/>
            <a:ext cx="172117" cy="17196"/>
          </a:xfrm>
          <a:prstGeom prst="line">
            <a:avLst/>
          </a:prstGeom>
        </p:spPr>
        <p:style>
          <a:lnRef idx="3">
            <a:schemeClr val="dk1"/>
          </a:lnRef>
          <a:fillRef idx="0">
            <a:schemeClr val="dk1"/>
          </a:fillRef>
          <a:effectRef idx="2">
            <a:schemeClr val="dk1"/>
          </a:effectRef>
          <a:fontRef idx="minor">
            <a:schemeClr val="tx1"/>
          </a:fontRef>
        </p:style>
      </p:cxnSp>
      <p:cxnSp>
        <p:nvCxnSpPr>
          <p:cNvPr id="29" name="Gerade Verbindung mit Pfeil 28">
            <a:extLst>
              <a:ext uri="{FF2B5EF4-FFF2-40B4-BE49-F238E27FC236}">
                <a16:creationId xmlns:a16="http://schemas.microsoft.com/office/drawing/2014/main" id="{01D39AB5-9842-4F02-9353-C40F4B72ED33}"/>
              </a:ext>
            </a:extLst>
          </p:cNvPr>
          <p:cNvCxnSpPr>
            <a:cxnSpLocks/>
          </p:cNvCxnSpPr>
          <p:nvPr/>
        </p:nvCxnSpPr>
        <p:spPr>
          <a:xfrm>
            <a:off x="1366616" y="5351988"/>
            <a:ext cx="0" cy="362045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2" name="Gerade Verbindung mit Pfeil 31">
            <a:extLst>
              <a:ext uri="{FF2B5EF4-FFF2-40B4-BE49-F238E27FC236}">
                <a16:creationId xmlns:a16="http://schemas.microsoft.com/office/drawing/2014/main" id="{1ACD9ADF-42F2-405B-BD8A-0013A21E5CCB}"/>
              </a:ext>
            </a:extLst>
          </p:cNvPr>
          <p:cNvCxnSpPr>
            <a:cxnSpLocks/>
          </p:cNvCxnSpPr>
          <p:nvPr/>
        </p:nvCxnSpPr>
        <p:spPr>
          <a:xfrm>
            <a:off x="5100657" y="8686119"/>
            <a:ext cx="0" cy="35369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33" name="Rechteck 32">
            <a:extLst>
              <a:ext uri="{FF2B5EF4-FFF2-40B4-BE49-F238E27FC236}">
                <a16:creationId xmlns:a16="http://schemas.microsoft.com/office/drawing/2014/main" id="{1F77A37B-C324-4FC9-B213-479B11229DAD}"/>
              </a:ext>
            </a:extLst>
          </p:cNvPr>
          <p:cNvSpPr/>
          <p:nvPr/>
        </p:nvSpPr>
        <p:spPr>
          <a:xfrm>
            <a:off x="4242994" y="5465959"/>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Insolvenzverfahren</a:t>
            </a:r>
          </a:p>
          <a:p>
            <a:pPr algn="ctr"/>
            <a:endParaRPr lang="de-DE" sz="1100" b="1"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(Verteilung des Vermögens)</a:t>
            </a:r>
          </a:p>
        </p:txBody>
      </p:sp>
      <p:sp>
        <p:nvSpPr>
          <p:cNvPr id="34" name="Rechteck 33">
            <a:extLst>
              <a:ext uri="{FF2B5EF4-FFF2-40B4-BE49-F238E27FC236}">
                <a16:creationId xmlns:a16="http://schemas.microsoft.com/office/drawing/2014/main" id="{CF56683D-BFA1-432A-B596-B68D3112612F}"/>
              </a:ext>
            </a:extLst>
          </p:cNvPr>
          <p:cNvSpPr/>
          <p:nvPr/>
        </p:nvSpPr>
        <p:spPr>
          <a:xfrm>
            <a:off x="4242994" y="6565639"/>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Wohlverhaltensphase</a:t>
            </a:r>
          </a:p>
          <a:p>
            <a:pPr algn="ctr"/>
            <a:endParaRPr lang="de-DE" sz="1100" b="1"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(Erfüllen von versch. Vorgaben)</a:t>
            </a:r>
          </a:p>
        </p:txBody>
      </p:sp>
      <p:sp>
        <p:nvSpPr>
          <p:cNvPr id="35" name="Rechteck 34">
            <a:extLst>
              <a:ext uri="{FF2B5EF4-FFF2-40B4-BE49-F238E27FC236}">
                <a16:creationId xmlns:a16="http://schemas.microsoft.com/office/drawing/2014/main" id="{B06AF42C-CC36-4DD6-9058-69EA519C5D98}"/>
              </a:ext>
            </a:extLst>
          </p:cNvPr>
          <p:cNvSpPr/>
          <p:nvPr/>
        </p:nvSpPr>
        <p:spPr>
          <a:xfrm>
            <a:off x="4242994" y="7665318"/>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Erteilung der Restschuldbefreiung</a:t>
            </a:r>
            <a:endParaRPr lang="de-DE" sz="1100" dirty="0">
              <a:latin typeface="Arial" panose="020B0604020202020204" pitchFamily="34" charset="0"/>
              <a:cs typeface="Arial" panose="020B0604020202020204" pitchFamily="34" charset="0"/>
            </a:endParaRPr>
          </a:p>
        </p:txBody>
      </p:sp>
      <p:sp>
        <p:nvSpPr>
          <p:cNvPr id="36" name="Textfeld 35">
            <a:extLst>
              <a:ext uri="{FF2B5EF4-FFF2-40B4-BE49-F238E27FC236}">
                <a16:creationId xmlns:a16="http://schemas.microsoft.com/office/drawing/2014/main" id="{D3C9464C-33A1-4EDB-A5F4-02C0FFEE67BC}"/>
              </a:ext>
            </a:extLst>
          </p:cNvPr>
          <p:cNvSpPr txBox="1"/>
          <p:nvPr/>
        </p:nvSpPr>
        <p:spPr>
          <a:xfrm>
            <a:off x="1056956" y="1710620"/>
            <a:ext cx="4668250" cy="523220"/>
          </a:xfrm>
          <a:prstGeom prst="rect">
            <a:avLst/>
          </a:prstGeom>
          <a:noFill/>
        </p:spPr>
        <p:txBody>
          <a:bodyPr wrap="square" rtlCol="0">
            <a:spAutoFit/>
          </a:bodyPr>
          <a:lstStyle/>
          <a:p>
            <a:pPr marL="285750" indent="-285750">
              <a:buFontTx/>
              <a:buChar char="-"/>
            </a:pPr>
            <a:r>
              <a:rPr lang="de-DE" sz="1400" dirty="0"/>
              <a:t>Besuch in einer Schuldnerberatungsstelle</a:t>
            </a:r>
          </a:p>
          <a:p>
            <a:pPr marL="285750" indent="-285750">
              <a:buFontTx/>
              <a:buChar char="-"/>
            </a:pPr>
            <a:r>
              <a:rPr lang="de-DE" sz="1400" dirty="0"/>
              <a:t>Verschaffen eines Überblicks über die Verschuldung</a:t>
            </a:r>
          </a:p>
        </p:txBody>
      </p:sp>
      <p:cxnSp>
        <p:nvCxnSpPr>
          <p:cNvPr id="38" name="Gerade Verbindung mit Pfeil 37">
            <a:extLst>
              <a:ext uri="{FF2B5EF4-FFF2-40B4-BE49-F238E27FC236}">
                <a16:creationId xmlns:a16="http://schemas.microsoft.com/office/drawing/2014/main" id="{6ED4DCB2-117B-429D-858C-F147A7FE1C54}"/>
              </a:ext>
            </a:extLst>
          </p:cNvPr>
          <p:cNvCxnSpPr>
            <a:cxnSpLocks/>
          </p:cNvCxnSpPr>
          <p:nvPr/>
        </p:nvCxnSpPr>
        <p:spPr>
          <a:xfrm>
            <a:off x="3495175" y="5919534"/>
            <a:ext cx="6845" cy="305291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96498EBD-4080-4115-9CAC-3E760EB7F367}"/>
              </a:ext>
            </a:extLst>
          </p:cNvPr>
          <p:cNvCxnSpPr/>
          <p:nvPr/>
        </p:nvCxnSpPr>
        <p:spPr>
          <a:xfrm flipH="1">
            <a:off x="1455821" y="2973867"/>
            <a:ext cx="276726" cy="382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a:extLst>
              <a:ext uri="{FF2B5EF4-FFF2-40B4-BE49-F238E27FC236}">
                <a16:creationId xmlns:a16="http://schemas.microsoft.com/office/drawing/2014/main" id="{C4B86ABE-0B3F-488A-881D-103BAA7B5022}"/>
              </a:ext>
            </a:extLst>
          </p:cNvPr>
          <p:cNvCxnSpPr/>
          <p:nvPr/>
        </p:nvCxnSpPr>
        <p:spPr>
          <a:xfrm>
            <a:off x="4944979" y="3008404"/>
            <a:ext cx="155678" cy="364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9417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3111D19-C14B-4B0C-8C5D-7FEB8075741A}"/>
              </a:ext>
            </a:extLst>
          </p:cNvPr>
          <p:cNvSpPr txBox="1"/>
          <p:nvPr/>
        </p:nvSpPr>
        <p:spPr>
          <a:xfrm>
            <a:off x="938463" y="289347"/>
            <a:ext cx="4981074" cy="646331"/>
          </a:xfrm>
          <a:prstGeom prst="rect">
            <a:avLst/>
          </a:prstGeom>
          <a:noFill/>
        </p:spPr>
        <p:txBody>
          <a:bodyPr wrap="square" rtlCol="0">
            <a:spAutoFit/>
          </a:bodyPr>
          <a:lstStyle/>
          <a:p>
            <a:pPr algn="ctr"/>
            <a:r>
              <a:rPr lang="de-DE" b="1" dirty="0">
                <a:latin typeface="Arial" panose="020B0604020202020204" pitchFamily="34" charset="0"/>
                <a:cs typeface="Arial" panose="020B0604020202020204" pitchFamily="34" charset="0"/>
              </a:rPr>
              <a:t>Die Privatinsolvenz (Verbraucherinsolvenzverfahren)</a:t>
            </a:r>
          </a:p>
        </p:txBody>
      </p:sp>
      <p:cxnSp>
        <p:nvCxnSpPr>
          <p:cNvPr id="3" name="Gerader Verbinder 2">
            <a:extLst>
              <a:ext uri="{FF2B5EF4-FFF2-40B4-BE49-F238E27FC236}">
                <a16:creationId xmlns:a16="http://schemas.microsoft.com/office/drawing/2014/main" id="{DE83F0B8-DED5-4226-B233-1BF36110EDCD}"/>
              </a:ext>
            </a:extLst>
          </p:cNvPr>
          <p:cNvCxnSpPr/>
          <p:nvPr/>
        </p:nvCxnSpPr>
        <p:spPr>
          <a:xfrm>
            <a:off x="992285" y="923723"/>
            <a:ext cx="4830681"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feld 3">
            <a:extLst>
              <a:ext uri="{FF2B5EF4-FFF2-40B4-BE49-F238E27FC236}">
                <a16:creationId xmlns:a16="http://schemas.microsoft.com/office/drawing/2014/main" id="{1EA7F876-2EB3-424F-B8FC-A58848D000ED}"/>
              </a:ext>
            </a:extLst>
          </p:cNvPr>
          <p:cNvSpPr txBox="1"/>
          <p:nvPr/>
        </p:nvSpPr>
        <p:spPr>
          <a:xfrm>
            <a:off x="770021" y="1275831"/>
            <a:ext cx="3555652" cy="307777"/>
          </a:xfrm>
          <a:prstGeom prst="rect">
            <a:avLst/>
          </a:prstGeom>
          <a:noFill/>
        </p:spPr>
        <p:txBody>
          <a:bodyPr wrap="square" rtlCol="0">
            <a:spAutoFit/>
          </a:bodyPr>
          <a:lstStyle/>
          <a:p>
            <a:r>
              <a:rPr lang="de-DE" sz="1400" b="1" u="sng" dirty="0">
                <a:latin typeface="Arial" panose="020B0604020202020204" pitchFamily="34" charset="0"/>
                <a:cs typeface="Arial" panose="020B0604020202020204" pitchFamily="34" charset="0"/>
              </a:rPr>
              <a:t>Begriffserklärungen:</a:t>
            </a:r>
          </a:p>
        </p:txBody>
      </p:sp>
      <p:sp>
        <p:nvSpPr>
          <p:cNvPr id="5" name="Textfeld 4">
            <a:extLst>
              <a:ext uri="{FF2B5EF4-FFF2-40B4-BE49-F238E27FC236}">
                <a16:creationId xmlns:a16="http://schemas.microsoft.com/office/drawing/2014/main" id="{ECD8B478-E409-454A-A643-BA44E54D83C0}"/>
              </a:ext>
            </a:extLst>
          </p:cNvPr>
          <p:cNvSpPr txBox="1"/>
          <p:nvPr/>
        </p:nvSpPr>
        <p:spPr>
          <a:xfrm>
            <a:off x="770021" y="1617584"/>
            <a:ext cx="5649743" cy="646331"/>
          </a:xfrm>
          <a:prstGeom prst="rect">
            <a:avLst/>
          </a:prstGeom>
          <a:noFill/>
        </p:spPr>
        <p:txBody>
          <a:bodyPr wrap="square" rtlCol="0">
            <a:spAutoFit/>
          </a:bodyPr>
          <a:lstStyle/>
          <a:p>
            <a:pPr algn="just"/>
            <a:r>
              <a:rPr lang="de-DE" sz="1200" b="1" u="sng" dirty="0">
                <a:latin typeface="Arial" panose="020B0604020202020204" pitchFamily="34" charset="0"/>
                <a:cs typeface="Arial" panose="020B0604020202020204" pitchFamily="34" charset="0"/>
              </a:rPr>
              <a:t>Verbraucherinsolvenz:</a:t>
            </a:r>
          </a:p>
          <a:p>
            <a:pPr algn="just"/>
            <a:r>
              <a:rPr lang="de-DE" sz="1200" dirty="0">
                <a:latin typeface="Arial" panose="020B0604020202020204" pitchFamily="34" charset="0"/>
                <a:cs typeface="Arial" panose="020B0604020202020204" pitchFamily="34" charset="0"/>
              </a:rPr>
              <a:t>Rechtliches Verfahren in Deutschland, mit dem überschuldete Personen ihre Schulden abbauen können.</a:t>
            </a:r>
          </a:p>
        </p:txBody>
      </p:sp>
      <p:sp>
        <p:nvSpPr>
          <p:cNvPr id="6" name="Textfeld 5">
            <a:extLst>
              <a:ext uri="{FF2B5EF4-FFF2-40B4-BE49-F238E27FC236}">
                <a16:creationId xmlns:a16="http://schemas.microsoft.com/office/drawing/2014/main" id="{E959BFF5-9A5C-4FE0-B0D2-9E222260B483}"/>
              </a:ext>
            </a:extLst>
          </p:cNvPr>
          <p:cNvSpPr txBox="1"/>
          <p:nvPr/>
        </p:nvSpPr>
        <p:spPr>
          <a:xfrm>
            <a:off x="770021" y="2396529"/>
            <a:ext cx="5793525" cy="1200329"/>
          </a:xfrm>
          <a:prstGeom prst="rect">
            <a:avLst/>
          </a:prstGeom>
          <a:noFill/>
        </p:spPr>
        <p:txBody>
          <a:bodyPr wrap="square" rtlCol="0">
            <a:spAutoFit/>
          </a:bodyPr>
          <a:lstStyle/>
          <a:p>
            <a:pPr algn="just"/>
            <a:r>
              <a:rPr lang="de-DE" sz="1200" b="1" u="sng" dirty="0">
                <a:latin typeface="Arial" panose="020B0604020202020204" pitchFamily="34" charset="0"/>
                <a:cs typeface="Arial" panose="020B0604020202020204" pitchFamily="34" charset="0"/>
              </a:rPr>
              <a:t>Außergerichtlicher Einigungsversuch:</a:t>
            </a:r>
          </a:p>
          <a:p>
            <a:pPr algn="just"/>
            <a:r>
              <a:rPr lang="de-DE" sz="1200" dirty="0">
                <a:latin typeface="Arial" panose="020B0604020202020204" pitchFamily="34" charset="0"/>
                <a:cs typeface="Arial" panose="020B0604020202020204" pitchFamily="34" charset="0"/>
              </a:rPr>
              <a:t>Vor dem Antrag auf Privatinsolvenz muss die überschuldete Person versuchen, sich mit den Gläubigern zu einigen. Dies passiert meist mit Hilfe einer Schuldnerberatungsstelle. Hierfür werden die Gläubiger angeschrieben und gebeten, einem Regulierungsplan zuzustimmen. Scheitert dies, gibt es hierüber eine Bescheinigung. Sie ist die Voraussetzung für den Antrag auf Privatinsolvenz. </a:t>
            </a:r>
          </a:p>
        </p:txBody>
      </p:sp>
      <p:sp>
        <p:nvSpPr>
          <p:cNvPr id="7" name="Textfeld 6">
            <a:extLst>
              <a:ext uri="{FF2B5EF4-FFF2-40B4-BE49-F238E27FC236}">
                <a16:creationId xmlns:a16="http://schemas.microsoft.com/office/drawing/2014/main" id="{CFE17C27-DEA5-4873-BD33-E6CFAB8939E4}"/>
              </a:ext>
            </a:extLst>
          </p:cNvPr>
          <p:cNvSpPr txBox="1"/>
          <p:nvPr/>
        </p:nvSpPr>
        <p:spPr>
          <a:xfrm>
            <a:off x="770021" y="3729472"/>
            <a:ext cx="5649743" cy="2123658"/>
          </a:xfrm>
          <a:prstGeom prst="rect">
            <a:avLst/>
          </a:prstGeom>
          <a:noFill/>
        </p:spPr>
        <p:txBody>
          <a:bodyPr wrap="square" rtlCol="0">
            <a:spAutoFit/>
          </a:bodyPr>
          <a:lstStyle/>
          <a:p>
            <a:pPr algn="just"/>
            <a:r>
              <a:rPr lang="de-DE" sz="1200" b="1" u="sng" dirty="0">
                <a:latin typeface="Arial" panose="020B0604020202020204" pitchFamily="34" charset="0"/>
                <a:cs typeface="Arial" panose="020B0604020202020204" pitchFamily="34" charset="0"/>
              </a:rPr>
              <a:t>Antrag / Eröffnung des Privatinsolvenzverfahrens:</a:t>
            </a:r>
          </a:p>
          <a:p>
            <a:pPr algn="just"/>
            <a:r>
              <a:rPr lang="de-DE" sz="1200" dirty="0">
                <a:latin typeface="Arial" panose="020B0604020202020204" pitchFamily="34" charset="0"/>
                <a:cs typeface="Arial" panose="020B0604020202020204" pitchFamily="34" charset="0"/>
              </a:rPr>
              <a:t>Beim Amtsgericht wird der Antrag auf Privatinsolvenz gestellt. Dieser wird in der Beratungsstelle erstellt und muss verschiedene Unterlagen enthalten (Liste der Schulden, Vermögensverzeichnis, Bescheinigung über das Scheitern der Einigung, Antrag auf Restschuldbefreiung). Im Bundesland Bremen benötigt man zudem </a:t>
            </a:r>
            <a:r>
              <a:rPr lang="de-DE" sz="1200" b="1" u="sng" dirty="0">
                <a:latin typeface="Arial" panose="020B0604020202020204" pitchFamily="34" charset="0"/>
                <a:cs typeface="Arial" panose="020B0604020202020204" pitchFamily="34" charset="0"/>
              </a:rPr>
              <a:t>zwingend</a:t>
            </a:r>
            <a:r>
              <a:rPr lang="de-DE" sz="1200" dirty="0">
                <a:latin typeface="Arial" panose="020B0604020202020204" pitchFamily="34" charset="0"/>
                <a:cs typeface="Arial" panose="020B0604020202020204" pitchFamily="34" charset="0"/>
              </a:rPr>
              <a:t> ein Pfändungsschutzkonto zum Zeitpunkt des Antrages.</a:t>
            </a:r>
          </a:p>
          <a:p>
            <a:pPr algn="just"/>
            <a:endParaRPr lang="de-DE" sz="1200" dirty="0">
              <a:latin typeface="Arial" panose="020B0604020202020204" pitchFamily="34" charset="0"/>
              <a:cs typeface="Arial" panose="020B0604020202020204" pitchFamily="34" charset="0"/>
            </a:endParaRPr>
          </a:p>
          <a:p>
            <a:pPr algn="just"/>
            <a:r>
              <a:rPr lang="de-DE" sz="1200" dirty="0">
                <a:latin typeface="Arial" panose="020B0604020202020204" pitchFamily="34" charset="0"/>
                <a:cs typeface="Arial" panose="020B0604020202020204" pitchFamily="34" charset="0"/>
              </a:rPr>
              <a:t>Nach Eingang bei Gericht wird das Verfahren eröffnet. Es wird ein Insolvenzverwalter bestellt, der prüft ob es verwertbares Vermögen gibt, mit denen man die Schulden tilgen kann. Falls während des Verfahrens Vermögen zustande kommt, verteilt er es an die Gläubiger.</a:t>
            </a:r>
          </a:p>
        </p:txBody>
      </p:sp>
      <p:sp>
        <p:nvSpPr>
          <p:cNvPr id="8" name="Textfeld 7">
            <a:extLst>
              <a:ext uri="{FF2B5EF4-FFF2-40B4-BE49-F238E27FC236}">
                <a16:creationId xmlns:a16="http://schemas.microsoft.com/office/drawing/2014/main" id="{0FDDE1B1-F291-4061-890C-B8C2644801DD}"/>
              </a:ext>
            </a:extLst>
          </p:cNvPr>
          <p:cNvSpPr txBox="1"/>
          <p:nvPr/>
        </p:nvSpPr>
        <p:spPr>
          <a:xfrm>
            <a:off x="770021" y="5985744"/>
            <a:ext cx="5649743" cy="1938992"/>
          </a:xfrm>
          <a:prstGeom prst="rect">
            <a:avLst/>
          </a:prstGeom>
          <a:noFill/>
        </p:spPr>
        <p:txBody>
          <a:bodyPr wrap="square" rtlCol="0">
            <a:spAutoFit/>
          </a:bodyPr>
          <a:lstStyle/>
          <a:p>
            <a:pPr algn="just"/>
            <a:r>
              <a:rPr lang="de-DE" sz="1200" b="1" u="sng" dirty="0">
                <a:latin typeface="Arial" panose="020B0604020202020204" pitchFamily="34" charset="0"/>
                <a:cs typeface="Arial" panose="020B0604020202020204" pitchFamily="34" charset="0"/>
              </a:rPr>
              <a:t>Wohlverhaltensperiode:</a:t>
            </a:r>
          </a:p>
          <a:p>
            <a:pPr algn="just"/>
            <a:r>
              <a:rPr lang="de-DE" sz="1200" dirty="0">
                <a:latin typeface="Arial" panose="020B0604020202020204" pitchFamily="34" charset="0"/>
                <a:cs typeface="Arial" panose="020B0604020202020204" pitchFamily="34" charset="0"/>
              </a:rPr>
              <a:t>In dieser Zeit muss der Schuldner verschiedene Auflagen erfüllen: </a:t>
            </a:r>
          </a:p>
          <a:p>
            <a:pPr marL="285750" indent="-285750" algn="just">
              <a:buFont typeface="Arial" panose="020B0604020202020204" pitchFamily="34" charset="0"/>
              <a:buChar char="•"/>
            </a:pPr>
            <a:r>
              <a:rPr lang="de-DE" sz="1200" dirty="0">
                <a:latin typeface="Arial" panose="020B0604020202020204" pitchFamily="34" charset="0"/>
                <a:cs typeface="Arial" panose="020B0604020202020204" pitchFamily="34" charset="0"/>
              </a:rPr>
              <a:t>Einer angemessenen Erwerbstätigkeit nachgehen oder sich ernsthaft um Arbeit bemühen</a:t>
            </a:r>
          </a:p>
          <a:p>
            <a:pPr marL="285750" indent="-285750" algn="just">
              <a:buFont typeface="Arial" panose="020B0604020202020204" pitchFamily="34" charset="0"/>
              <a:buChar char="•"/>
            </a:pPr>
            <a:r>
              <a:rPr lang="de-DE" sz="1200" dirty="0">
                <a:latin typeface="Arial" panose="020B0604020202020204" pitchFamily="34" charset="0"/>
                <a:cs typeface="Arial" panose="020B0604020202020204" pitchFamily="34" charset="0"/>
              </a:rPr>
              <a:t>Pfändbares Einkommen an den Verwalter abtreten</a:t>
            </a:r>
          </a:p>
          <a:p>
            <a:pPr marL="285750" indent="-285750" algn="just">
              <a:buFont typeface="Arial" panose="020B0604020202020204" pitchFamily="34" charset="0"/>
              <a:buChar char="•"/>
            </a:pPr>
            <a:r>
              <a:rPr lang="de-DE" sz="1200" dirty="0">
                <a:latin typeface="Arial" panose="020B0604020202020204" pitchFamily="34" charset="0"/>
                <a:cs typeface="Arial" panose="020B0604020202020204" pitchFamily="34" charset="0"/>
              </a:rPr>
              <a:t>Vermögen, das im Verfahren erworben wird (z. B. Erbschaften), zur Tilgung der Schulden einsetzen.</a:t>
            </a:r>
          </a:p>
          <a:p>
            <a:pPr algn="just"/>
            <a:endParaRPr lang="de-DE" sz="1200" dirty="0">
              <a:latin typeface="Arial" panose="020B0604020202020204" pitchFamily="34" charset="0"/>
              <a:cs typeface="Arial" panose="020B0604020202020204" pitchFamily="34" charset="0"/>
            </a:endParaRPr>
          </a:p>
          <a:p>
            <a:pPr algn="just"/>
            <a:r>
              <a:rPr lang="de-DE" sz="1200" dirty="0">
                <a:latin typeface="Arial" panose="020B0604020202020204" pitchFamily="34" charset="0"/>
                <a:cs typeface="Arial" panose="020B0604020202020204" pitchFamily="34" charset="0"/>
              </a:rPr>
              <a:t>Die Wohlverhaltensperiode dauert 3 Jahre ab Eröffnung des </a:t>
            </a:r>
            <a:r>
              <a:rPr lang="de-DE" sz="1200" dirty="0" err="1">
                <a:latin typeface="Arial" panose="020B0604020202020204" pitchFamily="34" charset="0"/>
                <a:cs typeface="Arial" panose="020B0604020202020204" pitchFamily="34" charset="0"/>
              </a:rPr>
              <a:t>Insolvenzver</a:t>
            </a:r>
            <a:r>
              <a:rPr lang="de-DE" sz="1200" dirty="0">
                <a:latin typeface="Arial" panose="020B0604020202020204" pitchFamily="34" charset="0"/>
                <a:cs typeface="Arial" panose="020B0604020202020204" pitchFamily="34" charset="0"/>
              </a:rPr>
              <a:t>-fahrens.</a:t>
            </a:r>
          </a:p>
        </p:txBody>
      </p:sp>
      <p:sp>
        <p:nvSpPr>
          <p:cNvPr id="9" name="Textfeld 8">
            <a:extLst>
              <a:ext uri="{FF2B5EF4-FFF2-40B4-BE49-F238E27FC236}">
                <a16:creationId xmlns:a16="http://schemas.microsoft.com/office/drawing/2014/main" id="{B00D255D-1095-4719-84E0-5B534B307854}"/>
              </a:ext>
            </a:extLst>
          </p:cNvPr>
          <p:cNvSpPr txBox="1"/>
          <p:nvPr/>
        </p:nvSpPr>
        <p:spPr>
          <a:xfrm>
            <a:off x="824483" y="8057350"/>
            <a:ext cx="5739063" cy="1384995"/>
          </a:xfrm>
          <a:prstGeom prst="rect">
            <a:avLst/>
          </a:prstGeom>
          <a:noFill/>
        </p:spPr>
        <p:txBody>
          <a:bodyPr wrap="square" rtlCol="0">
            <a:spAutoFit/>
          </a:bodyPr>
          <a:lstStyle/>
          <a:p>
            <a:pPr algn="just"/>
            <a:r>
              <a:rPr lang="de-DE" sz="1200" b="1" u="sng" dirty="0">
                <a:latin typeface="Arial" panose="020B0604020202020204" pitchFamily="34" charset="0"/>
                <a:cs typeface="Arial" panose="020B0604020202020204" pitchFamily="34" charset="0"/>
              </a:rPr>
              <a:t>Restschuldbefreiung:</a:t>
            </a:r>
          </a:p>
          <a:p>
            <a:r>
              <a:rPr lang="de-DE" sz="1200" dirty="0">
                <a:latin typeface="Arial" panose="020B0604020202020204" pitchFamily="34" charset="0"/>
                <a:cs typeface="Arial" panose="020B0604020202020204" pitchFamily="34" charset="0"/>
              </a:rPr>
              <a:t>Sie wird nach Ablauf der Wohlverhaltensperiode erteilt, wenn die Auflagen dafür erfüllt sind. Die Restschuldbefreiung gilt für alle Forderungen, die zum Zeitpunkt des Insolvenzantrages gegen den Schuldner bestanden. Diese dürfen dann nicht mehr vollstreckt werden, sie sind sozusagen erloschen.</a:t>
            </a:r>
          </a:p>
          <a:p>
            <a:r>
              <a:rPr lang="de-DE" sz="1200" dirty="0">
                <a:latin typeface="Arial" panose="020B0604020202020204" pitchFamily="34" charset="0"/>
                <a:cs typeface="Arial" panose="020B0604020202020204" pitchFamily="34" charset="0"/>
              </a:rPr>
              <a:t>Ausnahmen sind Geldstrafen, Schulden aus vorsätzlich unerlaubter Handlung (z. B. Betrug) und Unterhaltsschulden (es gibt aber hierbei Ausnahmen).</a:t>
            </a:r>
          </a:p>
        </p:txBody>
      </p:sp>
    </p:spTree>
    <p:extLst>
      <p:ext uri="{BB962C8B-B14F-4D97-AF65-F5344CB8AC3E}">
        <p14:creationId xmlns:p14="http://schemas.microsoft.com/office/powerpoint/2010/main" val="186222189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391</Words>
  <Application>Microsoft Office PowerPoint</Application>
  <PresentationFormat>A4-Papier (210 x 297 mm)</PresentationFormat>
  <Paragraphs>47</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Stefanie Maurer</dc:creator>
  <cp:lastModifiedBy>Stefanie Maurer</cp:lastModifiedBy>
  <cp:revision>12</cp:revision>
  <cp:lastPrinted>2025-02-26T09:46:10Z</cp:lastPrinted>
  <dcterms:created xsi:type="dcterms:W3CDTF">2025-01-30T10:57:59Z</dcterms:created>
  <dcterms:modified xsi:type="dcterms:W3CDTF">2025-02-26T09:54:48Z</dcterms:modified>
</cp:coreProperties>
</file>