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23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6983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227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784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28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3318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76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61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31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061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2117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39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48182-98E3-462A-B524-D3F4FCC96D2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96C52-FAA9-4905-BC06-A2430B271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97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CCF88A4-2C85-4676-BC14-30F0C283AE58}"/>
              </a:ext>
            </a:extLst>
          </p:cNvPr>
          <p:cNvSpPr txBox="1"/>
          <p:nvPr/>
        </p:nvSpPr>
        <p:spPr>
          <a:xfrm>
            <a:off x="770021" y="529389"/>
            <a:ext cx="4981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Personal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Insolvency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FBBFF84-1B97-4C81-B47F-804EAE62384F}"/>
              </a:ext>
            </a:extLst>
          </p:cNvPr>
          <p:cNvSpPr txBox="1"/>
          <p:nvPr/>
        </p:nvSpPr>
        <p:spPr>
          <a:xfrm>
            <a:off x="2421368" y="1214742"/>
            <a:ext cx="1635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err="1"/>
              <a:t>Procedure</a:t>
            </a:r>
            <a:endParaRPr lang="de-DE" sz="2400" b="1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DF927CD0-ECA0-430B-B93D-486182AE04A4}"/>
              </a:ext>
            </a:extLst>
          </p:cNvPr>
          <p:cNvSpPr/>
          <p:nvPr/>
        </p:nvSpPr>
        <p:spPr>
          <a:xfrm>
            <a:off x="867460" y="2325811"/>
            <a:ext cx="5047242" cy="599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Out-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-Court Settlement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Attempt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together</a:t>
            </a:r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Debt</a:t>
            </a:r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Counseling</a:t>
            </a:r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Service!)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de-DE" sz="1100" dirty="0">
              <a:solidFill>
                <a:schemeClr val="tx1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3C159EA5-254E-4B72-A681-7C11A3CF5521}"/>
              </a:ext>
            </a:extLst>
          </p:cNvPr>
          <p:cNvCxnSpPr/>
          <p:nvPr/>
        </p:nvCxnSpPr>
        <p:spPr>
          <a:xfrm>
            <a:off x="823843" y="1163765"/>
            <a:ext cx="48306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6E671E56-A326-4BD0-A9DA-FD5D22B46E2A}"/>
              </a:ext>
            </a:extLst>
          </p:cNvPr>
          <p:cNvGrpSpPr/>
          <p:nvPr/>
        </p:nvGrpSpPr>
        <p:grpSpPr>
          <a:xfrm>
            <a:off x="625642" y="3407840"/>
            <a:ext cx="1435272" cy="1922228"/>
            <a:chOff x="625642" y="3180874"/>
            <a:chExt cx="1479884" cy="2059894"/>
          </a:xfrm>
          <a:solidFill>
            <a:schemeClr val="bg1"/>
          </a:solidFill>
        </p:grpSpPr>
        <p:sp>
          <p:nvSpPr>
            <p:cNvPr id="2" name="Ellipse 1">
              <a:extLst>
                <a:ext uri="{FF2B5EF4-FFF2-40B4-BE49-F238E27FC236}">
                  <a16:creationId xmlns:a16="http://schemas.microsoft.com/office/drawing/2014/main" id="{425A44CC-57BD-45EE-9171-1BE5AC3136AF}"/>
                </a:ext>
              </a:extLst>
            </p:cNvPr>
            <p:cNvSpPr/>
            <p:nvPr/>
          </p:nvSpPr>
          <p:spPr>
            <a:xfrm>
              <a:off x="625642" y="3180874"/>
              <a:ext cx="1479884" cy="536884"/>
            </a:xfrm>
            <a:prstGeom prst="ellipse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1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successful</a:t>
              </a:r>
              <a:endParaRPr lang="de-DE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F25F684A-F36A-4752-8AA2-F576798603D9}"/>
                </a:ext>
              </a:extLst>
            </p:cNvPr>
            <p:cNvSpPr/>
            <p:nvPr/>
          </p:nvSpPr>
          <p:spPr>
            <a:xfrm>
              <a:off x="625642" y="4207955"/>
              <a:ext cx="1479884" cy="1032813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Payment </a:t>
              </a:r>
              <a:r>
                <a:rPr lang="de-DE" sz="11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by</a:t>
              </a:r>
              <a:endParaRPr lang="de-DE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11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instalments</a:t>
              </a:r>
              <a:endParaRPr lang="de-DE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Gerade Verbindung mit Pfeil 9">
              <a:extLst>
                <a:ext uri="{FF2B5EF4-FFF2-40B4-BE49-F238E27FC236}">
                  <a16:creationId xmlns:a16="http://schemas.microsoft.com/office/drawing/2014/main" id="{35D9FB2C-13E3-4E41-8C99-C9A126CD67E2}"/>
                </a:ext>
              </a:extLst>
            </p:cNvPr>
            <p:cNvCxnSpPr>
              <a:cxnSpLocks/>
            </p:cNvCxnSpPr>
            <p:nvPr/>
          </p:nvCxnSpPr>
          <p:spPr>
            <a:xfrm>
              <a:off x="1365584" y="3780801"/>
              <a:ext cx="0" cy="379026"/>
            </a:xfrm>
            <a:prstGeom prst="straightConnector1">
              <a:avLst/>
            </a:prstGeom>
            <a:grpFill/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32611C85-1D49-43E3-9A25-722A233D05CE}"/>
              </a:ext>
            </a:extLst>
          </p:cNvPr>
          <p:cNvGrpSpPr/>
          <p:nvPr/>
        </p:nvGrpSpPr>
        <p:grpSpPr>
          <a:xfrm>
            <a:off x="4242994" y="3425887"/>
            <a:ext cx="1715325" cy="1904181"/>
            <a:chOff x="4355432" y="3200214"/>
            <a:chExt cx="1768642" cy="2040554"/>
          </a:xfrm>
          <a:solidFill>
            <a:schemeClr val="bg1"/>
          </a:solidFill>
        </p:grpSpPr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ACD9EAB8-2E39-44E9-BD6E-5A09D458FEE6}"/>
                </a:ext>
              </a:extLst>
            </p:cNvPr>
            <p:cNvSpPr/>
            <p:nvPr/>
          </p:nvSpPr>
          <p:spPr>
            <a:xfrm>
              <a:off x="4499811" y="3200214"/>
              <a:ext cx="1479884" cy="536884"/>
            </a:xfrm>
            <a:prstGeom prst="ellipse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1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failed</a:t>
              </a:r>
              <a:endParaRPr lang="de-DE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C10D0C33-9378-41AA-95DA-4B643F992F8E}"/>
                </a:ext>
              </a:extLst>
            </p:cNvPr>
            <p:cNvSpPr/>
            <p:nvPr/>
          </p:nvSpPr>
          <p:spPr>
            <a:xfrm>
              <a:off x="4355432" y="4207955"/>
              <a:ext cx="1768642" cy="1032813"/>
            </a:xfrm>
            <a:prstGeom prst="rect">
              <a:avLst/>
            </a:prstGeom>
            <a:grpFill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1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Application</a:t>
              </a:r>
              <a:r>
                <a:rPr lang="de-DE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1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of</a:t>
              </a:r>
              <a:endParaRPr lang="de-DE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Personal </a:t>
              </a:r>
              <a:r>
                <a:rPr lang="de-DE" sz="11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Insolvency</a:t>
              </a:r>
              <a:endParaRPr lang="de-DE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11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Procedure</a:t>
              </a:r>
              <a:endParaRPr lang="de-DE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1100" dirty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de-DE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with</a:t>
              </a:r>
              <a:r>
                <a:rPr lang="de-DE" sz="1100" dirty="0">
                  <a:latin typeface="Arial" panose="020B0604020202020204" pitchFamily="34" charset="0"/>
                  <a:cs typeface="Arial" panose="020B0604020202020204" pitchFamily="34" charset="0"/>
                </a:rPr>
                <a:t> DCS)</a:t>
              </a:r>
            </a:p>
            <a:p>
              <a:pPr algn="ctr"/>
              <a:endParaRPr lang="de-DE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Gerade Verbindung mit Pfeil 13">
              <a:extLst>
                <a:ext uri="{FF2B5EF4-FFF2-40B4-BE49-F238E27FC236}">
                  <a16:creationId xmlns:a16="http://schemas.microsoft.com/office/drawing/2014/main" id="{B8E60DE8-0EED-4052-B92D-D67F04817F00}"/>
                </a:ext>
              </a:extLst>
            </p:cNvPr>
            <p:cNvCxnSpPr>
              <a:cxnSpLocks/>
            </p:cNvCxnSpPr>
            <p:nvPr/>
          </p:nvCxnSpPr>
          <p:spPr>
            <a:xfrm>
              <a:off x="5211678" y="3780801"/>
              <a:ext cx="0" cy="379026"/>
            </a:xfrm>
            <a:prstGeom prst="straightConnector1">
              <a:avLst/>
            </a:prstGeom>
            <a:grpFill/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hteck 21">
            <a:extLst>
              <a:ext uri="{FF2B5EF4-FFF2-40B4-BE49-F238E27FC236}">
                <a16:creationId xmlns:a16="http://schemas.microsoft.com/office/drawing/2014/main" id="{96010D2B-9421-45D8-92A4-82602A2EF655}"/>
              </a:ext>
            </a:extLst>
          </p:cNvPr>
          <p:cNvSpPr/>
          <p:nvPr/>
        </p:nvSpPr>
        <p:spPr>
          <a:xfrm>
            <a:off x="842203" y="9082415"/>
            <a:ext cx="5308935" cy="5612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err="1">
                <a:solidFill>
                  <a:schemeClr val="tx1"/>
                </a:solidFill>
              </a:rPr>
              <a:t>debt-free</a:t>
            </a:r>
            <a:endParaRPr lang="de-DE" b="1" dirty="0">
              <a:solidFill>
                <a:schemeClr val="tx1"/>
              </a:solidFill>
            </a:endParaRPr>
          </a:p>
        </p:txBody>
      </p: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C52D2497-E2FA-47A8-ABE9-3C319FA65ECD}"/>
              </a:ext>
            </a:extLst>
          </p:cNvPr>
          <p:cNvGrpSpPr/>
          <p:nvPr/>
        </p:nvGrpSpPr>
        <p:grpSpPr>
          <a:xfrm>
            <a:off x="2933163" y="4778277"/>
            <a:ext cx="1137715" cy="1122747"/>
            <a:chOff x="2731169" y="5390149"/>
            <a:chExt cx="1173079" cy="1353602"/>
          </a:xfrm>
          <a:solidFill>
            <a:schemeClr val="bg1"/>
          </a:solidFill>
        </p:grpSpPr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DC38B813-9D0C-4D31-B7C6-F35732E780EC}"/>
                </a:ext>
              </a:extLst>
            </p:cNvPr>
            <p:cNvGrpSpPr/>
            <p:nvPr/>
          </p:nvGrpSpPr>
          <p:grpSpPr>
            <a:xfrm>
              <a:off x="2731169" y="5390149"/>
              <a:ext cx="1173079" cy="1353602"/>
              <a:chOff x="2731168" y="5390147"/>
              <a:chExt cx="1143505" cy="1562162"/>
            </a:xfrm>
            <a:grpFill/>
          </p:grpSpPr>
          <p:sp>
            <p:nvSpPr>
              <p:cNvPr id="15" name="Rechteck 14">
                <a:extLst>
                  <a:ext uri="{FF2B5EF4-FFF2-40B4-BE49-F238E27FC236}">
                    <a16:creationId xmlns:a16="http://schemas.microsoft.com/office/drawing/2014/main" id="{3D6F4B68-A699-49D4-B3F0-D6CA0CF590C9}"/>
                  </a:ext>
                </a:extLst>
              </p:cNvPr>
              <p:cNvSpPr/>
              <p:nvPr/>
            </p:nvSpPr>
            <p:spPr>
              <a:xfrm>
                <a:off x="2731168" y="5390147"/>
                <a:ext cx="1143505" cy="891979"/>
              </a:xfrm>
              <a:prstGeom prst="rect">
                <a:avLst/>
              </a:prstGeom>
              <a:grpFill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de-DE" sz="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very</a:t>
                </a:r>
                <a:r>
                  <a:rPr lang="de-D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rare:</a:t>
                </a:r>
              </a:p>
              <a:p>
                <a:pPr algn="ctr"/>
                <a:r>
                  <a:rPr lang="de-D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Settlement </a:t>
                </a:r>
                <a:r>
                  <a:rPr lang="de-DE" sz="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Attempt</a:t>
                </a:r>
                <a:r>
                  <a:rPr lang="de-D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by</a:t>
                </a:r>
                <a:r>
                  <a:rPr lang="de-DE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 Court</a:t>
                </a:r>
              </a:p>
            </p:txBody>
          </p:sp>
          <p:sp>
            <p:nvSpPr>
              <p:cNvPr id="21" name="Rechteck 20">
                <a:extLst>
                  <a:ext uri="{FF2B5EF4-FFF2-40B4-BE49-F238E27FC236}">
                    <a16:creationId xmlns:a16="http://schemas.microsoft.com/office/drawing/2014/main" id="{41BFC7D3-D8B4-4F35-8682-85E1B1D91894}"/>
                  </a:ext>
                </a:extLst>
              </p:cNvPr>
              <p:cNvSpPr/>
              <p:nvPr/>
            </p:nvSpPr>
            <p:spPr>
              <a:xfrm>
                <a:off x="2731168" y="6526071"/>
                <a:ext cx="1143504" cy="426238"/>
              </a:xfrm>
              <a:prstGeom prst="rect">
                <a:avLst/>
              </a:prstGeom>
              <a:grpFill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de-DE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Payment Plan</a:t>
                </a:r>
              </a:p>
            </p:txBody>
          </p:sp>
        </p:grpSp>
        <p:cxnSp>
          <p:nvCxnSpPr>
            <p:cNvPr id="23" name="Gerade Verbindung mit Pfeil 22">
              <a:extLst>
                <a:ext uri="{FF2B5EF4-FFF2-40B4-BE49-F238E27FC236}">
                  <a16:creationId xmlns:a16="http://schemas.microsoft.com/office/drawing/2014/main" id="{D5469151-1205-4291-BFC4-A872619D3C79}"/>
                </a:ext>
              </a:extLst>
            </p:cNvPr>
            <p:cNvCxnSpPr>
              <a:cxnSpLocks/>
            </p:cNvCxnSpPr>
            <p:nvPr/>
          </p:nvCxnSpPr>
          <p:spPr>
            <a:xfrm>
              <a:off x="3317708" y="6155523"/>
              <a:ext cx="0" cy="284648"/>
            </a:xfrm>
            <a:prstGeom prst="straightConnector1">
              <a:avLst/>
            </a:prstGeom>
            <a:grpFill/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7B5BB4F4-F2F2-49B4-8763-DCD2F4546CE5}"/>
              </a:ext>
            </a:extLst>
          </p:cNvPr>
          <p:cNvCxnSpPr>
            <a:stCxn id="15" idx="3"/>
          </p:cNvCxnSpPr>
          <p:nvPr/>
        </p:nvCxnSpPr>
        <p:spPr>
          <a:xfrm flipV="1">
            <a:off x="4070877" y="5081620"/>
            <a:ext cx="172117" cy="171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01D39AB5-9842-4F02-9353-C40F4B72ED33}"/>
              </a:ext>
            </a:extLst>
          </p:cNvPr>
          <p:cNvCxnSpPr>
            <a:cxnSpLocks/>
          </p:cNvCxnSpPr>
          <p:nvPr/>
        </p:nvCxnSpPr>
        <p:spPr>
          <a:xfrm>
            <a:off x="1366616" y="5351988"/>
            <a:ext cx="0" cy="36204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1ACD9ADF-42F2-405B-BD8A-0013A21E5CCB}"/>
              </a:ext>
            </a:extLst>
          </p:cNvPr>
          <p:cNvCxnSpPr>
            <a:cxnSpLocks/>
          </p:cNvCxnSpPr>
          <p:nvPr/>
        </p:nvCxnSpPr>
        <p:spPr>
          <a:xfrm>
            <a:off x="5100657" y="8686119"/>
            <a:ext cx="0" cy="35369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hteck 32">
            <a:extLst>
              <a:ext uri="{FF2B5EF4-FFF2-40B4-BE49-F238E27FC236}">
                <a16:creationId xmlns:a16="http://schemas.microsoft.com/office/drawing/2014/main" id="{1F77A37B-C324-4FC9-B213-479B11229DAD}"/>
              </a:ext>
            </a:extLst>
          </p:cNvPr>
          <p:cNvSpPr/>
          <p:nvPr/>
        </p:nvSpPr>
        <p:spPr>
          <a:xfrm>
            <a:off x="4242994" y="5465959"/>
            <a:ext cx="1715325" cy="96378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Personal </a:t>
            </a:r>
            <a:r>
              <a:rPr lang="de-DE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Insolvency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CF56683D-BFA1-432A-B596-B68D3112612F}"/>
              </a:ext>
            </a:extLst>
          </p:cNvPr>
          <p:cNvSpPr/>
          <p:nvPr/>
        </p:nvSpPr>
        <p:spPr>
          <a:xfrm>
            <a:off x="4242994" y="6565639"/>
            <a:ext cx="1715325" cy="96378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 Conduct</a:t>
            </a:r>
          </a:p>
          <a:p>
            <a:pPr algn="ctr"/>
            <a:r>
              <a:rPr lang="de-DE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Perion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certain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rules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!)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B06AF42C-CC36-4DD6-9058-69EA519C5D98}"/>
              </a:ext>
            </a:extLst>
          </p:cNvPr>
          <p:cNvSpPr/>
          <p:nvPr/>
        </p:nvSpPr>
        <p:spPr>
          <a:xfrm>
            <a:off x="4242994" y="7665318"/>
            <a:ext cx="1715325" cy="96378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Debt</a:t>
            </a: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 Relief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D3C9464C-33A1-4EDB-A5F4-02C0FFEE67BC}"/>
              </a:ext>
            </a:extLst>
          </p:cNvPr>
          <p:cNvSpPr txBox="1"/>
          <p:nvPr/>
        </p:nvSpPr>
        <p:spPr>
          <a:xfrm>
            <a:off x="1056956" y="1710620"/>
            <a:ext cx="4668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sz="1400" dirty="0" err="1"/>
              <a:t>Visiting</a:t>
            </a:r>
            <a:r>
              <a:rPr lang="de-DE" sz="1400" dirty="0"/>
              <a:t> a </a:t>
            </a:r>
            <a:r>
              <a:rPr lang="de-DE" sz="1400" dirty="0" err="1"/>
              <a:t>Debt</a:t>
            </a:r>
            <a:r>
              <a:rPr lang="de-DE" sz="1400" dirty="0"/>
              <a:t> </a:t>
            </a:r>
            <a:r>
              <a:rPr lang="de-DE" sz="1400" dirty="0" err="1"/>
              <a:t>Counseling</a:t>
            </a:r>
            <a:r>
              <a:rPr lang="de-DE" sz="1400" dirty="0"/>
              <a:t> Service (DCS)</a:t>
            </a:r>
          </a:p>
          <a:p>
            <a:pPr marL="285750" indent="-285750">
              <a:buFontTx/>
              <a:buChar char="-"/>
            </a:pPr>
            <a:r>
              <a:rPr lang="de-DE" sz="1400" dirty="0" err="1"/>
              <a:t>Gaining</a:t>
            </a:r>
            <a:r>
              <a:rPr lang="de-DE" sz="1400" dirty="0"/>
              <a:t> an </a:t>
            </a:r>
            <a:r>
              <a:rPr lang="de-DE" sz="1400" dirty="0" err="1"/>
              <a:t>overview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debt</a:t>
            </a:r>
            <a:endParaRPr lang="de-DE" sz="1400" dirty="0"/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6ED4DCB2-117B-429D-858C-F147A7FE1C54}"/>
              </a:ext>
            </a:extLst>
          </p:cNvPr>
          <p:cNvCxnSpPr>
            <a:cxnSpLocks/>
          </p:cNvCxnSpPr>
          <p:nvPr/>
        </p:nvCxnSpPr>
        <p:spPr>
          <a:xfrm>
            <a:off x="3495175" y="5919534"/>
            <a:ext cx="6845" cy="305291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96498EBD-4080-4115-9CAC-3E760EB7F367}"/>
              </a:ext>
            </a:extLst>
          </p:cNvPr>
          <p:cNvCxnSpPr/>
          <p:nvPr/>
        </p:nvCxnSpPr>
        <p:spPr>
          <a:xfrm flipH="1">
            <a:off x="1455821" y="2973867"/>
            <a:ext cx="276726" cy="3829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C4B86ABE-0B3F-488A-881D-103BAA7B5022}"/>
              </a:ext>
            </a:extLst>
          </p:cNvPr>
          <p:cNvCxnSpPr/>
          <p:nvPr/>
        </p:nvCxnSpPr>
        <p:spPr>
          <a:xfrm>
            <a:off x="4944979" y="3008404"/>
            <a:ext cx="155678" cy="36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417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3111D19-C14B-4B0C-8C5D-7FEB8075741A}"/>
              </a:ext>
            </a:extLst>
          </p:cNvPr>
          <p:cNvSpPr txBox="1"/>
          <p:nvPr/>
        </p:nvSpPr>
        <p:spPr>
          <a:xfrm>
            <a:off x="938463" y="289347"/>
            <a:ext cx="4981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Personal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Insolvency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DE83F0B8-DED5-4226-B233-1BF36110EDCD}"/>
              </a:ext>
            </a:extLst>
          </p:cNvPr>
          <p:cNvCxnSpPr/>
          <p:nvPr/>
        </p:nvCxnSpPr>
        <p:spPr>
          <a:xfrm>
            <a:off x="992285" y="923723"/>
            <a:ext cx="48306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>
            <a:extLst>
              <a:ext uri="{FF2B5EF4-FFF2-40B4-BE49-F238E27FC236}">
                <a16:creationId xmlns:a16="http://schemas.microsoft.com/office/drawing/2014/main" id="{1EA7F876-2EB3-424F-B8FC-A58848D000ED}"/>
              </a:ext>
            </a:extLst>
          </p:cNvPr>
          <p:cNvSpPr txBox="1"/>
          <p:nvPr/>
        </p:nvSpPr>
        <p:spPr>
          <a:xfrm>
            <a:off x="770021" y="1275831"/>
            <a:ext cx="3555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Explanation </a:t>
            </a:r>
            <a:r>
              <a:rPr lang="de-DE" sz="1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  <a:r>
              <a:rPr lang="de-DE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86BA0C8-7D87-4917-A42A-BAC981BF49CF}"/>
              </a:ext>
            </a:extLst>
          </p:cNvPr>
          <p:cNvSpPr txBox="1"/>
          <p:nvPr/>
        </p:nvSpPr>
        <p:spPr>
          <a:xfrm>
            <a:off x="770021" y="1860606"/>
            <a:ext cx="532999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Out-</a:t>
            </a: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-Court Settlement </a:t>
            </a: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Attempt</a:t>
            </a:r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endParaRPr lang="de-DE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someone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personal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insolvency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must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reach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agreement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creditors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This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usually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done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help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counseling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creditors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contacted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asked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agree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 plan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settle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person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receives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certificate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This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certificate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needed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personal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insovlency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 / Opening </a:t>
            </a: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 Personal </a:t>
            </a: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Insolvency</a:t>
            </a:r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personal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insolvency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submitted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local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court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This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prepared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counseling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and must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include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various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such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assets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certificate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failed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agreement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and a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request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relief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In Bremen, a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seizure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protection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account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also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required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submitting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court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receives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opened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An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insolvency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administrator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appointed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check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assets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pay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off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assets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acquired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administrator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distributes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creditors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 Conduct </a:t>
            </a: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endParaRPr lang="de-DE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time,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must follow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certain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rules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must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suitable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seriously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look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must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give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administrator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Any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assets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acquired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(like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inheritances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) must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pay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off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conduct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lasts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start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Debt</a:t>
            </a:r>
            <a:r>
              <a:rPr lang="de-DE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 Relief</a:t>
            </a:r>
            <a:r>
              <a:rPr lang="de-DE" sz="1200" b="1" u="sng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endParaRPr lang="de-DE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After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conduct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receives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relief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followed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rules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This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relief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applies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all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existed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time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These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longer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collected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essentially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gone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Exceptions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include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fines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intentional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wrongdoing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(like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fraud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), and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maintenance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debts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(but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also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exceptions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221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427</Words>
  <Application>Microsoft Office PowerPoint</Application>
  <PresentationFormat>A4-Papier (210 x 297 mm)</PresentationFormat>
  <Paragraphs>38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Stefanie Maurer</dc:creator>
  <cp:lastModifiedBy>Stefanie Maurer</cp:lastModifiedBy>
  <cp:revision>17</cp:revision>
  <cp:lastPrinted>2025-02-26T09:46:10Z</cp:lastPrinted>
  <dcterms:created xsi:type="dcterms:W3CDTF">2025-01-30T10:57:59Z</dcterms:created>
  <dcterms:modified xsi:type="dcterms:W3CDTF">2025-02-26T11:00:17Z</dcterms:modified>
</cp:coreProperties>
</file>