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188698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3570227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67478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83828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33331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56276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7948182-98E3-462A-B524-D3F4FCC96D20}" type="datetimeFigureOut">
              <a:rPr lang="de-DE" smtClean="0"/>
              <a:t>26.02.2025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78861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7948182-98E3-462A-B524-D3F4FCC96D20}" type="datetimeFigureOut">
              <a:rPr lang="de-DE" smtClean="0"/>
              <a:t>26.02.2025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401431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48182-98E3-462A-B524-D3F4FCC96D20}" type="datetimeFigureOut">
              <a:rPr lang="de-DE" smtClean="0"/>
              <a:t>26.02.2025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337061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60211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333959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7948182-98E3-462A-B524-D3F4FCC96D20}" type="datetimeFigureOut">
              <a:rPr lang="de-DE" smtClean="0"/>
              <a:t>26.02.2025</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5396C52-FAA9-4905-BC06-A2430B271FF5}" type="slidenum">
              <a:rPr lang="de-DE" smtClean="0"/>
              <a:t>‹Nr.›</a:t>
            </a:fld>
            <a:endParaRPr lang="de-DE"/>
          </a:p>
        </p:txBody>
      </p:sp>
    </p:spTree>
    <p:extLst>
      <p:ext uri="{BB962C8B-B14F-4D97-AF65-F5344CB8AC3E}">
        <p14:creationId xmlns:p14="http://schemas.microsoft.com/office/powerpoint/2010/main" val="19529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7CCF88A4-2C85-4676-BC14-30F0C283AE58}"/>
              </a:ext>
            </a:extLst>
          </p:cNvPr>
          <p:cNvSpPr txBox="1"/>
          <p:nvPr/>
        </p:nvSpPr>
        <p:spPr>
          <a:xfrm>
            <a:off x="770021" y="529389"/>
            <a:ext cx="4981074" cy="646331"/>
          </a:xfrm>
          <a:prstGeom prst="rect">
            <a:avLst/>
          </a:prstGeom>
          <a:noFill/>
        </p:spPr>
        <p:txBody>
          <a:bodyPr wrap="square" rtlCol="0">
            <a:spAutoFit/>
          </a:bodyPr>
          <a:lstStyle/>
          <a:p>
            <a:pPr algn="ctr"/>
            <a:r>
              <a:rPr lang="de-DE" b="1" dirty="0">
                <a:latin typeface="Arial" panose="020B0604020202020204" pitchFamily="34" charset="0"/>
                <a:cs typeface="Arial" panose="020B0604020202020204" pitchFamily="34" charset="0"/>
              </a:rPr>
              <a:t>Die Privatinsolvenz (Verbraucherinsolvenzverfahren)</a:t>
            </a:r>
          </a:p>
        </p:txBody>
      </p:sp>
      <p:sp>
        <p:nvSpPr>
          <p:cNvPr id="6" name="Textfeld 5">
            <a:extLst>
              <a:ext uri="{FF2B5EF4-FFF2-40B4-BE49-F238E27FC236}">
                <a16:creationId xmlns:a16="http://schemas.microsoft.com/office/drawing/2014/main" id="{FFBBFF84-1B97-4C81-B47F-804EAE62384F}"/>
              </a:ext>
            </a:extLst>
          </p:cNvPr>
          <p:cNvSpPr txBox="1"/>
          <p:nvPr/>
        </p:nvSpPr>
        <p:spPr>
          <a:xfrm>
            <a:off x="2747392" y="1250916"/>
            <a:ext cx="1287379" cy="461665"/>
          </a:xfrm>
          <a:prstGeom prst="rect">
            <a:avLst/>
          </a:prstGeom>
          <a:noFill/>
        </p:spPr>
        <p:txBody>
          <a:bodyPr wrap="square" rtlCol="0">
            <a:spAutoFit/>
          </a:bodyPr>
          <a:lstStyle/>
          <a:p>
            <a:pPr algn="ctr"/>
            <a:r>
              <a:rPr lang="de-DE" sz="2400" b="1" dirty="0"/>
              <a:t>Ablauf</a:t>
            </a:r>
          </a:p>
        </p:txBody>
      </p:sp>
      <p:sp>
        <p:nvSpPr>
          <p:cNvPr id="20" name="Rechteck 19">
            <a:extLst>
              <a:ext uri="{FF2B5EF4-FFF2-40B4-BE49-F238E27FC236}">
                <a16:creationId xmlns:a16="http://schemas.microsoft.com/office/drawing/2014/main" id="{DF927CD0-ECA0-430B-B93D-486182AE04A4}"/>
              </a:ext>
            </a:extLst>
          </p:cNvPr>
          <p:cNvSpPr/>
          <p:nvPr/>
        </p:nvSpPr>
        <p:spPr>
          <a:xfrm>
            <a:off x="867460" y="2325811"/>
            <a:ext cx="5047242" cy="5999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100" dirty="0">
              <a:solidFill>
                <a:schemeClr val="tx1"/>
              </a:solidFill>
              <a:latin typeface="Arial" panose="020B0604020202020204" pitchFamily="34" charset="0"/>
              <a:cs typeface="Arial" panose="020B0604020202020204" pitchFamily="34" charset="0"/>
            </a:endParaRPr>
          </a:p>
          <a:p>
            <a:pPr algn="ctr"/>
            <a:endParaRPr lang="de-DE" sz="1100" dirty="0">
              <a:solidFill>
                <a:schemeClr val="tx1"/>
              </a:solidFill>
              <a:latin typeface="Arial" panose="020B0604020202020204" pitchFamily="34" charset="0"/>
              <a:cs typeface="Arial" panose="020B0604020202020204" pitchFamily="34" charset="0"/>
            </a:endParaRPr>
          </a:p>
          <a:p>
            <a:pPr algn="ctr"/>
            <a:r>
              <a:rPr lang="de-DE" sz="1200" b="1" dirty="0">
                <a:solidFill>
                  <a:schemeClr val="tx1"/>
                </a:solidFill>
                <a:latin typeface="Arial" panose="020B0604020202020204" pitchFamily="34" charset="0"/>
                <a:cs typeface="Arial" panose="020B0604020202020204" pitchFamily="34" charset="0"/>
              </a:rPr>
              <a:t>außergerichtlicher Einigungsversuch mit den Gläubigern </a:t>
            </a:r>
            <a:r>
              <a:rPr lang="de-DE" sz="1100" dirty="0">
                <a:solidFill>
                  <a:schemeClr val="tx1"/>
                </a:solidFill>
                <a:latin typeface="Arial" panose="020B0604020202020204" pitchFamily="34" charset="0"/>
                <a:cs typeface="Arial" panose="020B0604020202020204" pitchFamily="34" charset="0"/>
              </a:rPr>
              <a:t>(Schuldenbereinigungsplan) mit Hilfe der Schuldnerberatungsstelle</a:t>
            </a:r>
          </a:p>
          <a:p>
            <a:pPr algn="ctr"/>
            <a:r>
              <a:rPr lang="de-DE" sz="1100" dirty="0">
                <a:solidFill>
                  <a:schemeClr val="tx1"/>
                </a:solidFill>
                <a:latin typeface="Arial" panose="020B0604020202020204" pitchFamily="34" charset="0"/>
                <a:cs typeface="Arial" panose="020B0604020202020204" pitchFamily="34" charset="0"/>
              </a:rPr>
              <a:t> </a:t>
            </a:r>
          </a:p>
          <a:p>
            <a:pPr algn="ctr"/>
            <a:endParaRPr lang="de-DE" sz="1100" dirty="0">
              <a:solidFill>
                <a:schemeClr val="tx1"/>
              </a:solidFill>
            </a:endParaRPr>
          </a:p>
        </p:txBody>
      </p:sp>
      <p:cxnSp>
        <p:nvCxnSpPr>
          <p:cNvPr id="16" name="Gerader Verbinder 15">
            <a:extLst>
              <a:ext uri="{FF2B5EF4-FFF2-40B4-BE49-F238E27FC236}">
                <a16:creationId xmlns:a16="http://schemas.microsoft.com/office/drawing/2014/main" id="{3C159EA5-254E-4B72-A681-7C11A3CF5521}"/>
              </a:ext>
            </a:extLst>
          </p:cNvPr>
          <p:cNvCxnSpPr/>
          <p:nvPr/>
        </p:nvCxnSpPr>
        <p:spPr>
          <a:xfrm>
            <a:off x="823843" y="1163765"/>
            <a:ext cx="4830681"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 name="Gruppieren 6">
            <a:extLst>
              <a:ext uri="{FF2B5EF4-FFF2-40B4-BE49-F238E27FC236}">
                <a16:creationId xmlns:a16="http://schemas.microsoft.com/office/drawing/2014/main" id="{6E671E56-A326-4BD0-A9DA-FD5D22B46E2A}"/>
              </a:ext>
            </a:extLst>
          </p:cNvPr>
          <p:cNvGrpSpPr/>
          <p:nvPr/>
        </p:nvGrpSpPr>
        <p:grpSpPr>
          <a:xfrm>
            <a:off x="625642" y="3407840"/>
            <a:ext cx="1435272" cy="1922228"/>
            <a:chOff x="625642" y="3180874"/>
            <a:chExt cx="1479884" cy="2059894"/>
          </a:xfrm>
        </p:grpSpPr>
        <p:sp>
          <p:nvSpPr>
            <p:cNvPr id="2" name="Ellipse 1">
              <a:extLst>
                <a:ext uri="{FF2B5EF4-FFF2-40B4-BE49-F238E27FC236}">
                  <a16:creationId xmlns:a16="http://schemas.microsoft.com/office/drawing/2014/main" id="{425A44CC-57BD-45EE-9171-1BE5AC3136AF}"/>
                </a:ext>
              </a:extLst>
            </p:cNvPr>
            <p:cNvSpPr/>
            <p:nvPr/>
          </p:nvSpPr>
          <p:spPr>
            <a:xfrm>
              <a:off x="625642" y="3180874"/>
              <a:ext cx="1479884" cy="536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erfolgreich</a:t>
              </a:r>
            </a:p>
          </p:txBody>
        </p:sp>
        <p:sp>
          <p:nvSpPr>
            <p:cNvPr id="3" name="Rechteck 2">
              <a:extLst>
                <a:ext uri="{FF2B5EF4-FFF2-40B4-BE49-F238E27FC236}">
                  <a16:creationId xmlns:a16="http://schemas.microsoft.com/office/drawing/2014/main" id="{F25F684A-F36A-4752-8AA2-F576798603D9}"/>
                </a:ext>
              </a:extLst>
            </p:cNvPr>
            <p:cNvSpPr/>
            <p:nvPr/>
          </p:nvSpPr>
          <p:spPr>
            <a:xfrm>
              <a:off x="625642" y="4207955"/>
              <a:ext cx="1479884" cy="103281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dirty="0">
                  <a:latin typeface="Arial" panose="020B0604020202020204" pitchFamily="34" charset="0"/>
                  <a:cs typeface="Arial" panose="020B0604020202020204" pitchFamily="34" charset="0"/>
                </a:rPr>
                <a:t>Umsetzung des Planes (</a:t>
              </a:r>
              <a:r>
                <a:rPr lang="de-DE" sz="1100" b="1" dirty="0">
                  <a:latin typeface="Arial" panose="020B0604020202020204" pitchFamily="34" charset="0"/>
                  <a:cs typeface="Arial" panose="020B0604020202020204" pitchFamily="34" charset="0"/>
                </a:rPr>
                <a:t>Ratenzahlung</a:t>
              </a:r>
              <a:r>
                <a:rPr lang="de-DE" sz="1100" dirty="0">
                  <a:latin typeface="Arial" panose="020B0604020202020204" pitchFamily="34" charset="0"/>
                  <a:cs typeface="Arial" panose="020B0604020202020204" pitchFamily="34" charset="0"/>
                </a:rPr>
                <a:t>)</a:t>
              </a:r>
            </a:p>
          </p:txBody>
        </p:sp>
        <p:cxnSp>
          <p:nvCxnSpPr>
            <p:cNvPr id="10" name="Gerade Verbindung mit Pfeil 9">
              <a:extLst>
                <a:ext uri="{FF2B5EF4-FFF2-40B4-BE49-F238E27FC236}">
                  <a16:creationId xmlns:a16="http://schemas.microsoft.com/office/drawing/2014/main" id="{35D9FB2C-13E3-4E41-8C99-C9A126CD67E2}"/>
                </a:ext>
              </a:extLst>
            </p:cNvPr>
            <p:cNvCxnSpPr>
              <a:cxnSpLocks/>
            </p:cNvCxnSpPr>
            <p:nvPr/>
          </p:nvCxnSpPr>
          <p:spPr>
            <a:xfrm>
              <a:off x="1365584" y="3780801"/>
              <a:ext cx="0" cy="3790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grpSp>
        <p:nvGrpSpPr>
          <p:cNvPr id="9" name="Gruppieren 8">
            <a:extLst>
              <a:ext uri="{FF2B5EF4-FFF2-40B4-BE49-F238E27FC236}">
                <a16:creationId xmlns:a16="http://schemas.microsoft.com/office/drawing/2014/main" id="{32611C85-1D49-43E3-9A25-722A233D05CE}"/>
              </a:ext>
            </a:extLst>
          </p:cNvPr>
          <p:cNvGrpSpPr/>
          <p:nvPr/>
        </p:nvGrpSpPr>
        <p:grpSpPr>
          <a:xfrm>
            <a:off x="4242994" y="3425887"/>
            <a:ext cx="1715325" cy="1904181"/>
            <a:chOff x="4355432" y="3200214"/>
            <a:chExt cx="1768642" cy="2040554"/>
          </a:xfrm>
        </p:grpSpPr>
        <p:sp>
          <p:nvSpPr>
            <p:cNvPr id="12" name="Ellipse 11">
              <a:extLst>
                <a:ext uri="{FF2B5EF4-FFF2-40B4-BE49-F238E27FC236}">
                  <a16:creationId xmlns:a16="http://schemas.microsoft.com/office/drawing/2014/main" id="{ACD9EAB8-2E39-44E9-BD6E-5A09D458FEE6}"/>
                </a:ext>
              </a:extLst>
            </p:cNvPr>
            <p:cNvSpPr/>
            <p:nvPr/>
          </p:nvSpPr>
          <p:spPr>
            <a:xfrm>
              <a:off x="4499811" y="3200214"/>
              <a:ext cx="1479884" cy="536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gescheitert</a:t>
              </a:r>
            </a:p>
          </p:txBody>
        </p:sp>
        <p:sp>
          <p:nvSpPr>
            <p:cNvPr id="13" name="Rechteck 12">
              <a:extLst>
                <a:ext uri="{FF2B5EF4-FFF2-40B4-BE49-F238E27FC236}">
                  <a16:creationId xmlns:a16="http://schemas.microsoft.com/office/drawing/2014/main" id="{C10D0C33-9378-41AA-95DA-4B643F992F8E}"/>
                </a:ext>
              </a:extLst>
            </p:cNvPr>
            <p:cNvSpPr/>
            <p:nvPr/>
          </p:nvSpPr>
          <p:spPr>
            <a:xfrm>
              <a:off x="4355432" y="4207955"/>
              <a:ext cx="1768642" cy="103281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Antrag auf Eröffnung </a:t>
              </a:r>
            </a:p>
            <a:p>
              <a:pPr algn="ctr"/>
              <a:r>
                <a:rPr lang="de-DE" sz="1100" b="1" dirty="0">
                  <a:latin typeface="Arial" panose="020B0604020202020204" pitchFamily="34" charset="0"/>
                  <a:cs typeface="Arial" panose="020B0604020202020204" pitchFamily="34" charset="0"/>
                </a:rPr>
                <a:t>der Privatinsolvenz</a:t>
              </a:r>
            </a:p>
            <a:p>
              <a:pPr algn="ctr"/>
              <a:endParaRPr lang="de-DE" sz="1100"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(Antrag über die Schuldnerberatung)</a:t>
              </a:r>
            </a:p>
          </p:txBody>
        </p:sp>
        <p:cxnSp>
          <p:nvCxnSpPr>
            <p:cNvPr id="14" name="Gerade Verbindung mit Pfeil 13">
              <a:extLst>
                <a:ext uri="{FF2B5EF4-FFF2-40B4-BE49-F238E27FC236}">
                  <a16:creationId xmlns:a16="http://schemas.microsoft.com/office/drawing/2014/main" id="{B8E60DE8-0EED-4052-B92D-D67F04817F00}"/>
                </a:ext>
              </a:extLst>
            </p:cNvPr>
            <p:cNvCxnSpPr>
              <a:cxnSpLocks/>
            </p:cNvCxnSpPr>
            <p:nvPr/>
          </p:nvCxnSpPr>
          <p:spPr>
            <a:xfrm>
              <a:off x="5211678" y="3780801"/>
              <a:ext cx="0" cy="3790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sp>
        <p:nvSpPr>
          <p:cNvPr id="22" name="Rechteck 21">
            <a:extLst>
              <a:ext uri="{FF2B5EF4-FFF2-40B4-BE49-F238E27FC236}">
                <a16:creationId xmlns:a16="http://schemas.microsoft.com/office/drawing/2014/main" id="{96010D2B-9421-45D8-92A4-82602A2EF655}"/>
              </a:ext>
            </a:extLst>
          </p:cNvPr>
          <p:cNvSpPr/>
          <p:nvPr/>
        </p:nvSpPr>
        <p:spPr>
          <a:xfrm>
            <a:off x="842203" y="9082415"/>
            <a:ext cx="5308935" cy="5612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schuldenfrei</a:t>
            </a:r>
          </a:p>
        </p:txBody>
      </p:sp>
      <p:grpSp>
        <p:nvGrpSpPr>
          <p:cNvPr id="24" name="Gruppieren 23">
            <a:extLst>
              <a:ext uri="{FF2B5EF4-FFF2-40B4-BE49-F238E27FC236}">
                <a16:creationId xmlns:a16="http://schemas.microsoft.com/office/drawing/2014/main" id="{C52D2497-E2FA-47A8-ABE9-3C319FA65ECD}"/>
              </a:ext>
            </a:extLst>
          </p:cNvPr>
          <p:cNvGrpSpPr/>
          <p:nvPr/>
        </p:nvGrpSpPr>
        <p:grpSpPr>
          <a:xfrm>
            <a:off x="2933163" y="4778277"/>
            <a:ext cx="1137715" cy="1122747"/>
            <a:chOff x="2731169" y="5390149"/>
            <a:chExt cx="1173079" cy="1353602"/>
          </a:xfrm>
        </p:grpSpPr>
        <p:grpSp>
          <p:nvGrpSpPr>
            <p:cNvPr id="17" name="Gruppieren 16">
              <a:extLst>
                <a:ext uri="{FF2B5EF4-FFF2-40B4-BE49-F238E27FC236}">
                  <a16:creationId xmlns:a16="http://schemas.microsoft.com/office/drawing/2014/main" id="{DC38B813-9D0C-4D31-B7C6-F35732E780EC}"/>
                </a:ext>
              </a:extLst>
            </p:cNvPr>
            <p:cNvGrpSpPr/>
            <p:nvPr/>
          </p:nvGrpSpPr>
          <p:grpSpPr>
            <a:xfrm>
              <a:off x="2731169" y="5390149"/>
              <a:ext cx="1173079" cy="1353602"/>
              <a:chOff x="2731168" y="5390147"/>
              <a:chExt cx="1143505" cy="1562162"/>
            </a:xfrm>
          </p:grpSpPr>
          <p:sp>
            <p:nvSpPr>
              <p:cNvPr id="15" name="Rechteck 14">
                <a:extLst>
                  <a:ext uri="{FF2B5EF4-FFF2-40B4-BE49-F238E27FC236}">
                    <a16:creationId xmlns:a16="http://schemas.microsoft.com/office/drawing/2014/main" id="{3D6F4B68-A699-49D4-B3F0-D6CA0CF590C9}"/>
                  </a:ext>
                </a:extLst>
              </p:cNvPr>
              <p:cNvSpPr/>
              <p:nvPr/>
            </p:nvSpPr>
            <p:spPr>
              <a:xfrm>
                <a:off x="2731168" y="5390147"/>
                <a:ext cx="1143505" cy="8919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900" dirty="0">
                    <a:latin typeface="Arial" panose="020B0604020202020204" pitchFamily="34" charset="0"/>
                    <a:cs typeface="Arial" panose="020B0604020202020204" pitchFamily="34" charset="0"/>
                  </a:rPr>
                  <a:t>Selten: </a:t>
                </a:r>
              </a:p>
              <a:p>
                <a:pPr algn="ctr"/>
                <a:r>
                  <a:rPr lang="de-DE" sz="900" dirty="0">
                    <a:latin typeface="Arial" panose="020B0604020202020204" pitchFamily="34" charset="0"/>
                    <a:cs typeface="Arial" panose="020B0604020202020204" pitchFamily="34" charset="0"/>
                  </a:rPr>
                  <a:t>Gerichtlicher</a:t>
                </a:r>
              </a:p>
              <a:p>
                <a:pPr algn="ctr"/>
                <a:r>
                  <a:rPr lang="de-DE" sz="900" dirty="0">
                    <a:latin typeface="Arial" panose="020B0604020202020204" pitchFamily="34" charset="0"/>
                    <a:cs typeface="Arial" panose="020B0604020202020204" pitchFamily="34" charset="0"/>
                  </a:rPr>
                  <a:t>Einigungsversuch mit den Gläubigern</a:t>
                </a:r>
              </a:p>
            </p:txBody>
          </p:sp>
          <p:sp>
            <p:nvSpPr>
              <p:cNvPr id="21" name="Rechteck 20">
                <a:extLst>
                  <a:ext uri="{FF2B5EF4-FFF2-40B4-BE49-F238E27FC236}">
                    <a16:creationId xmlns:a16="http://schemas.microsoft.com/office/drawing/2014/main" id="{41BFC7D3-D8B4-4F35-8682-85E1B1D91894}"/>
                  </a:ext>
                </a:extLst>
              </p:cNvPr>
              <p:cNvSpPr/>
              <p:nvPr/>
            </p:nvSpPr>
            <p:spPr>
              <a:xfrm>
                <a:off x="2731168" y="6526071"/>
                <a:ext cx="1143504" cy="42623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800" dirty="0">
                    <a:latin typeface="Arial" panose="020B0604020202020204" pitchFamily="34" charset="0"/>
                    <a:cs typeface="Arial" panose="020B0604020202020204" pitchFamily="34" charset="0"/>
                  </a:rPr>
                  <a:t>Vergleich</a:t>
                </a:r>
              </a:p>
            </p:txBody>
          </p:sp>
        </p:grpSp>
        <p:cxnSp>
          <p:nvCxnSpPr>
            <p:cNvPr id="23" name="Gerade Verbindung mit Pfeil 22">
              <a:extLst>
                <a:ext uri="{FF2B5EF4-FFF2-40B4-BE49-F238E27FC236}">
                  <a16:creationId xmlns:a16="http://schemas.microsoft.com/office/drawing/2014/main" id="{D5469151-1205-4291-BFC4-A872619D3C79}"/>
                </a:ext>
              </a:extLst>
            </p:cNvPr>
            <p:cNvCxnSpPr>
              <a:cxnSpLocks/>
            </p:cNvCxnSpPr>
            <p:nvPr/>
          </p:nvCxnSpPr>
          <p:spPr>
            <a:xfrm>
              <a:off x="3317708" y="6155523"/>
              <a:ext cx="0" cy="2846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cxnSp>
        <p:nvCxnSpPr>
          <p:cNvPr id="26" name="Gerader Verbinder 25">
            <a:extLst>
              <a:ext uri="{FF2B5EF4-FFF2-40B4-BE49-F238E27FC236}">
                <a16:creationId xmlns:a16="http://schemas.microsoft.com/office/drawing/2014/main" id="{7B5BB4F4-F2F2-49B4-8763-DCD2F4546CE5}"/>
              </a:ext>
            </a:extLst>
          </p:cNvPr>
          <p:cNvCxnSpPr>
            <a:stCxn id="15" idx="3"/>
          </p:cNvCxnSpPr>
          <p:nvPr/>
        </p:nvCxnSpPr>
        <p:spPr>
          <a:xfrm flipV="1">
            <a:off x="4070877" y="5081620"/>
            <a:ext cx="172117" cy="17196"/>
          </a:xfrm>
          <a:prstGeom prst="line">
            <a:avLst/>
          </a:prstGeom>
        </p:spPr>
        <p:style>
          <a:lnRef idx="3">
            <a:schemeClr val="dk1"/>
          </a:lnRef>
          <a:fillRef idx="0">
            <a:schemeClr val="dk1"/>
          </a:fillRef>
          <a:effectRef idx="2">
            <a:schemeClr val="dk1"/>
          </a:effectRef>
          <a:fontRef idx="minor">
            <a:schemeClr val="tx1"/>
          </a:fontRef>
        </p:style>
      </p:cxnSp>
      <p:cxnSp>
        <p:nvCxnSpPr>
          <p:cNvPr id="29" name="Gerade Verbindung mit Pfeil 28">
            <a:extLst>
              <a:ext uri="{FF2B5EF4-FFF2-40B4-BE49-F238E27FC236}">
                <a16:creationId xmlns:a16="http://schemas.microsoft.com/office/drawing/2014/main" id="{01D39AB5-9842-4F02-9353-C40F4B72ED33}"/>
              </a:ext>
            </a:extLst>
          </p:cNvPr>
          <p:cNvCxnSpPr>
            <a:cxnSpLocks/>
          </p:cNvCxnSpPr>
          <p:nvPr/>
        </p:nvCxnSpPr>
        <p:spPr>
          <a:xfrm>
            <a:off x="1366616" y="5351988"/>
            <a:ext cx="0" cy="362045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ACD9ADF-42F2-405B-BD8A-0013A21E5CCB}"/>
              </a:ext>
            </a:extLst>
          </p:cNvPr>
          <p:cNvCxnSpPr>
            <a:cxnSpLocks/>
          </p:cNvCxnSpPr>
          <p:nvPr/>
        </p:nvCxnSpPr>
        <p:spPr>
          <a:xfrm>
            <a:off x="5100657" y="8686119"/>
            <a:ext cx="0" cy="35369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Rechteck 32">
            <a:extLst>
              <a:ext uri="{FF2B5EF4-FFF2-40B4-BE49-F238E27FC236}">
                <a16:creationId xmlns:a16="http://schemas.microsoft.com/office/drawing/2014/main" id="{1F77A37B-C324-4FC9-B213-479B11229DAD}"/>
              </a:ext>
            </a:extLst>
          </p:cNvPr>
          <p:cNvSpPr/>
          <p:nvPr/>
        </p:nvSpPr>
        <p:spPr>
          <a:xfrm>
            <a:off x="4242994" y="5465959"/>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Insolvenzverfahren</a:t>
            </a:r>
          </a:p>
          <a:p>
            <a:pPr algn="ctr"/>
            <a:endParaRPr lang="de-DE" sz="1100" b="1"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(Verteilung des Vermögens)</a:t>
            </a:r>
          </a:p>
        </p:txBody>
      </p:sp>
      <p:sp>
        <p:nvSpPr>
          <p:cNvPr id="34" name="Rechteck 33">
            <a:extLst>
              <a:ext uri="{FF2B5EF4-FFF2-40B4-BE49-F238E27FC236}">
                <a16:creationId xmlns:a16="http://schemas.microsoft.com/office/drawing/2014/main" id="{CF56683D-BFA1-432A-B596-B68D3112612F}"/>
              </a:ext>
            </a:extLst>
          </p:cNvPr>
          <p:cNvSpPr/>
          <p:nvPr/>
        </p:nvSpPr>
        <p:spPr>
          <a:xfrm>
            <a:off x="4242994" y="6565639"/>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Wohlverhaltensphase</a:t>
            </a:r>
          </a:p>
          <a:p>
            <a:pPr algn="ctr"/>
            <a:endParaRPr lang="de-DE" sz="1100" b="1"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(Erfüllen von versch. Vorgaben)</a:t>
            </a:r>
          </a:p>
        </p:txBody>
      </p:sp>
      <p:sp>
        <p:nvSpPr>
          <p:cNvPr id="35" name="Rechteck 34">
            <a:extLst>
              <a:ext uri="{FF2B5EF4-FFF2-40B4-BE49-F238E27FC236}">
                <a16:creationId xmlns:a16="http://schemas.microsoft.com/office/drawing/2014/main" id="{B06AF42C-CC36-4DD6-9058-69EA519C5D98}"/>
              </a:ext>
            </a:extLst>
          </p:cNvPr>
          <p:cNvSpPr/>
          <p:nvPr/>
        </p:nvSpPr>
        <p:spPr>
          <a:xfrm>
            <a:off x="4242994" y="7665318"/>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Erteilung der Restschuldbefreiung</a:t>
            </a:r>
            <a:endParaRPr lang="de-DE" sz="1100" dirty="0">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D3C9464C-33A1-4EDB-A5F4-02C0FFEE67BC}"/>
              </a:ext>
            </a:extLst>
          </p:cNvPr>
          <p:cNvSpPr txBox="1"/>
          <p:nvPr/>
        </p:nvSpPr>
        <p:spPr>
          <a:xfrm>
            <a:off x="1056956" y="1710620"/>
            <a:ext cx="4668250" cy="523220"/>
          </a:xfrm>
          <a:prstGeom prst="rect">
            <a:avLst/>
          </a:prstGeom>
          <a:noFill/>
        </p:spPr>
        <p:txBody>
          <a:bodyPr wrap="square" rtlCol="0">
            <a:spAutoFit/>
          </a:bodyPr>
          <a:lstStyle/>
          <a:p>
            <a:pPr marL="285750" indent="-285750">
              <a:buFontTx/>
              <a:buChar char="-"/>
            </a:pPr>
            <a:r>
              <a:rPr lang="de-DE" sz="1400" dirty="0"/>
              <a:t>Besuch in einer Schuldnerberatungsstelle</a:t>
            </a:r>
          </a:p>
          <a:p>
            <a:pPr marL="285750" indent="-285750">
              <a:buFontTx/>
              <a:buChar char="-"/>
            </a:pPr>
            <a:r>
              <a:rPr lang="de-DE" sz="1400" dirty="0"/>
              <a:t>Verschaffen eines Überblicks über die Verschuldung</a:t>
            </a:r>
          </a:p>
        </p:txBody>
      </p:sp>
      <p:cxnSp>
        <p:nvCxnSpPr>
          <p:cNvPr id="38" name="Gerade Verbindung mit Pfeil 37">
            <a:extLst>
              <a:ext uri="{FF2B5EF4-FFF2-40B4-BE49-F238E27FC236}">
                <a16:creationId xmlns:a16="http://schemas.microsoft.com/office/drawing/2014/main" id="{6ED4DCB2-117B-429D-858C-F147A7FE1C54}"/>
              </a:ext>
            </a:extLst>
          </p:cNvPr>
          <p:cNvCxnSpPr>
            <a:cxnSpLocks/>
          </p:cNvCxnSpPr>
          <p:nvPr/>
        </p:nvCxnSpPr>
        <p:spPr>
          <a:xfrm>
            <a:off x="3495175" y="5919534"/>
            <a:ext cx="6845" cy="305291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96498EBD-4080-4115-9CAC-3E760EB7F367}"/>
              </a:ext>
            </a:extLst>
          </p:cNvPr>
          <p:cNvCxnSpPr/>
          <p:nvPr/>
        </p:nvCxnSpPr>
        <p:spPr>
          <a:xfrm flipH="1">
            <a:off x="1455821" y="2973867"/>
            <a:ext cx="276726" cy="382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C4B86ABE-0B3F-488A-881D-103BAA7B5022}"/>
              </a:ext>
            </a:extLst>
          </p:cNvPr>
          <p:cNvCxnSpPr/>
          <p:nvPr/>
        </p:nvCxnSpPr>
        <p:spPr>
          <a:xfrm>
            <a:off x="4944979" y="3008404"/>
            <a:ext cx="155678" cy="364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41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3111D19-C14B-4B0C-8C5D-7FEB8075741A}"/>
              </a:ext>
            </a:extLst>
          </p:cNvPr>
          <p:cNvSpPr txBox="1"/>
          <p:nvPr/>
        </p:nvSpPr>
        <p:spPr>
          <a:xfrm>
            <a:off x="938463" y="289347"/>
            <a:ext cx="4981074" cy="646331"/>
          </a:xfrm>
          <a:prstGeom prst="rect">
            <a:avLst/>
          </a:prstGeom>
          <a:noFill/>
        </p:spPr>
        <p:txBody>
          <a:bodyPr wrap="square" rtlCol="0">
            <a:spAutoFit/>
          </a:bodyPr>
          <a:lstStyle/>
          <a:p>
            <a:pPr algn="ctr"/>
            <a:r>
              <a:rPr lang="de-DE" b="1" dirty="0">
                <a:latin typeface="Arial" panose="020B0604020202020204" pitchFamily="34" charset="0"/>
                <a:cs typeface="Arial" panose="020B0604020202020204" pitchFamily="34" charset="0"/>
              </a:rPr>
              <a:t>Die Privatinsolvenz (Verbraucherinsolvenzverfahren)</a:t>
            </a:r>
          </a:p>
        </p:txBody>
      </p:sp>
      <p:cxnSp>
        <p:nvCxnSpPr>
          <p:cNvPr id="3" name="Gerader Verbinder 2">
            <a:extLst>
              <a:ext uri="{FF2B5EF4-FFF2-40B4-BE49-F238E27FC236}">
                <a16:creationId xmlns:a16="http://schemas.microsoft.com/office/drawing/2014/main" id="{DE83F0B8-DED5-4226-B233-1BF36110EDCD}"/>
              </a:ext>
            </a:extLst>
          </p:cNvPr>
          <p:cNvCxnSpPr/>
          <p:nvPr/>
        </p:nvCxnSpPr>
        <p:spPr>
          <a:xfrm>
            <a:off x="992285" y="923723"/>
            <a:ext cx="483068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1EA7F876-2EB3-424F-B8FC-A58848D000ED}"/>
              </a:ext>
            </a:extLst>
          </p:cNvPr>
          <p:cNvSpPr txBox="1"/>
          <p:nvPr/>
        </p:nvSpPr>
        <p:spPr>
          <a:xfrm>
            <a:off x="770021" y="1275831"/>
            <a:ext cx="3555652" cy="307777"/>
          </a:xfrm>
          <a:prstGeom prst="rect">
            <a:avLst/>
          </a:prstGeom>
          <a:noFill/>
        </p:spPr>
        <p:txBody>
          <a:bodyPr wrap="square" rtlCol="0">
            <a:spAutoFit/>
          </a:bodyPr>
          <a:lstStyle/>
          <a:p>
            <a:r>
              <a:rPr lang="de-DE" sz="1400" b="1" u="sng" dirty="0">
                <a:latin typeface="Arial" panose="020B0604020202020204" pitchFamily="34" charset="0"/>
                <a:cs typeface="Arial" panose="020B0604020202020204" pitchFamily="34" charset="0"/>
              </a:rPr>
              <a:t>Begriffserklärungen:</a:t>
            </a:r>
          </a:p>
        </p:txBody>
      </p:sp>
      <p:sp>
        <p:nvSpPr>
          <p:cNvPr id="10" name="Textfeld 9">
            <a:extLst>
              <a:ext uri="{FF2B5EF4-FFF2-40B4-BE49-F238E27FC236}">
                <a16:creationId xmlns:a16="http://schemas.microsoft.com/office/drawing/2014/main" id="{2EDDC702-0A64-429C-94D2-1263D74A74F1}"/>
              </a:ext>
            </a:extLst>
          </p:cNvPr>
          <p:cNvSpPr txBox="1"/>
          <p:nvPr/>
        </p:nvSpPr>
        <p:spPr>
          <a:xfrm>
            <a:off x="748646" y="1720516"/>
            <a:ext cx="5317958" cy="7109639"/>
          </a:xfrm>
          <a:prstGeom prst="rect">
            <a:avLst/>
          </a:prstGeom>
          <a:noFill/>
        </p:spPr>
        <p:txBody>
          <a:bodyPr wrap="square" rtlCol="0">
            <a:spAutoFit/>
          </a:bodyPr>
          <a:lstStyle/>
          <a:p>
            <a:r>
              <a:rPr lang="de-DE" sz="1200" b="1" u="sng" dirty="0">
                <a:latin typeface="Arial" panose="020B0604020202020204" pitchFamily="34" charset="0"/>
                <a:cs typeface="Arial" panose="020B0604020202020204" pitchFamily="34" charset="0"/>
              </a:rPr>
              <a:t>Außergerichtlicher Einigungsversuch: </a:t>
            </a:r>
          </a:p>
          <a:p>
            <a:r>
              <a:rPr lang="de-DE" sz="1200" dirty="0">
                <a:latin typeface="Arial" panose="020B0604020202020204" pitchFamily="34" charset="0"/>
                <a:cs typeface="Arial" panose="020B0604020202020204" pitchFamily="34" charset="0"/>
              </a:rPr>
              <a:t>Bevor jemand Privatinsolvenz beantragen kann, muss die Person versuchen, sich mit den Gläubigern zu einigen. Das macht man meistens mit Hilfe einer Schuldnerberatungsstelle. Die Gläubiger werden angeschrieben und gebeten, einem Plan zur Regelung der Schulden zuzustimmen. Wenn das nicht klappt, bekommt man eine Bescheinigung. Diese Bescheinigung braucht man, um Privatinsolvenz zu beantragen.</a:t>
            </a:r>
            <a:br>
              <a:rPr lang="de-DE" sz="1200" dirty="0">
                <a:latin typeface="Arial" panose="020B0604020202020204" pitchFamily="34" charset="0"/>
                <a:cs typeface="Arial" panose="020B0604020202020204" pitchFamily="34" charset="0"/>
              </a:rPr>
            </a:br>
            <a:br>
              <a:rPr lang="de-DE" sz="1200" b="1" u="sng" dirty="0">
                <a:latin typeface="Arial" panose="020B0604020202020204" pitchFamily="34" charset="0"/>
                <a:cs typeface="Arial" panose="020B0604020202020204" pitchFamily="34" charset="0"/>
              </a:rPr>
            </a:br>
            <a:r>
              <a:rPr lang="de-DE" sz="1200" b="1" u="sng" dirty="0">
                <a:latin typeface="Arial" panose="020B0604020202020204" pitchFamily="34" charset="0"/>
                <a:cs typeface="Arial" panose="020B0604020202020204" pitchFamily="34" charset="0"/>
              </a:rPr>
              <a:t>Antrag / Eröffnung des Privatinsolvenzverfahrens: </a:t>
            </a:r>
          </a:p>
          <a:p>
            <a:r>
              <a:rPr lang="de-DE" sz="1200" dirty="0">
                <a:latin typeface="Arial" panose="020B0604020202020204" pitchFamily="34" charset="0"/>
                <a:cs typeface="Arial" panose="020B0604020202020204" pitchFamily="34" charset="0"/>
              </a:rPr>
              <a:t>Der Antrag auf Privatinsolvenz wird beim Amtsgericht gestellt. Dieser Antrag wird in der Beratungsstelle vorbereitet und muss verschiedene Unterlagen enthalten, wie eine Liste der Schulden, ein Verzeichnis des Vermögens, die Bescheinigung über das Scheitern der Einigung und einen Antrag auf Restschuldbefreiung. In Bremen braucht man außerdem ein Pfändungsschutzkonto, wenn man den Antrag stellt. Wenn das Gericht den Antrag erhält, wird das Verfahren eröffnet. Ein Insolvenzverwalter wird bestellt, der prüft, ob es Vermögen gibt, mit dem man die Schulden bezahlen kann. Wenn während des Verfahrens Vermögen entsteht, verteilt der Verwalter es an die Gläubiger.</a:t>
            </a:r>
            <a:br>
              <a:rPr lang="de-DE" sz="1200" dirty="0">
                <a:latin typeface="Arial" panose="020B0604020202020204" pitchFamily="34" charset="0"/>
                <a:cs typeface="Arial" panose="020B0604020202020204" pitchFamily="34" charset="0"/>
              </a:rPr>
            </a:br>
            <a:br>
              <a:rPr lang="de-DE" sz="1200" dirty="0">
                <a:latin typeface="Arial" panose="020B0604020202020204" pitchFamily="34" charset="0"/>
                <a:cs typeface="Arial" panose="020B0604020202020204" pitchFamily="34" charset="0"/>
              </a:rPr>
            </a:br>
            <a:r>
              <a:rPr lang="de-DE" sz="1200" b="1" u="sng" dirty="0">
                <a:latin typeface="Arial" panose="020B0604020202020204" pitchFamily="34" charset="0"/>
                <a:cs typeface="Arial" panose="020B0604020202020204" pitchFamily="34" charset="0"/>
              </a:rPr>
              <a:t>Wohlverhaltensperiode: </a:t>
            </a:r>
          </a:p>
          <a:p>
            <a:r>
              <a:rPr lang="de-DE" sz="1200" dirty="0">
                <a:latin typeface="Arial" panose="020B0604020202020204" pitchFamily="34" charset="0"/>
                <a:cs typeface="Arial" panose="020B0604020202020204" pitchFamily="34" charset="0"/>
              </a:rPr>
              <a:t>In dieser Zeit muss der Schuldner bestimmte Regeln befolgen:</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 Er muss eine angemessene Arbeit haben oder sich ernsthaft um einen Job bemühen.</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 Er muss einen Teil seines Einkommens an den Verwalter abgeben.</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 Vermögen, das während des Verfahrens erworben wird (zum Beispiel Erbschaften), muss zur Begleichung der Schulden verwendet werden.</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Die Wohlverhaltensperiode dauert 3 Jahre ab dem Beginn des Verfahrens.</a:t>
            </a:r>
            <a:br>
              <a:rPr lang="de-DE" sz="1200" dirty="0">
                <a:latin typeface="Arial" panose="020B0604020202020204" pitchFamily="34" charset="0"/>
                <a:cs typeface="Arial" panose="020B0604020202020204" pitchFamily="34" charset="0"/>
              </a:rPr>
            </a:br>
            <a:br>
              <a:rPr lang="de-DE" sz="1200" dirty="0">
                <a:latin typeface="Arial" panose="020B0604020202020204" pitchFamily="34" charset="0"/>
                <a:cs typeface="Arial" panose="020B0604020202020204" pitchFamily="34" charset="0"/>
              </a:rPr>
            </a:br>
            <a:r>
              <a:rPr lang="de-DE" sz="1200" b="1" u="sng" dirty="0">
                <a:latin typeface="Arial" panose="020B0604020202020204" pitchFamily="34" charset="0"/>
                <a:cs typeface="Arial" panose="020B0604020202020204" pitchFamily="34" charset="0"/>
              </a:rPr>
              <a:t>Restschuldbefreiung: </a:t>
            </a:r>
          </a:p>
          <a:p>
            <a:r>
              <a:rPr lang="de-DE" sz="1200" dirty="0">
                <a:latin typeface="Arial" panose="020B0604020202020204" pitchFamily="34" charset="0"/>
                <a:cs typeface="Arial" panose="020B0604020202020204" pitchFamily="34" charset="0"/>
              </a:rPr>
              <a:t>Nach der Wohlverhaltensperiode bekommt man die Restschuldbefreiung, wenn man die Regeln eingehalten hat. Diese Befreiung gilt für alle Schulden, die zum Zeitpunkt des Antrags bestanden. Diese Schulden dürfen dann nicht mehr eingetrieben werden, sie sind sozusagen weg. Ausnahmen sind Geldstrafen, Schulden aus absichtlichem Fehlverhalten (zum Beispiel Betrug) und Unterhaltsschulden (es gibt aber auch hier Ausnahmen).</a:t>
            </a:r>
          </a:p>
          <a:p>
            <a:endParaRPr lang="de-D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222189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410</Words>
  <Application>Microsoft Office PowerPoint</Application>
  <PresentationFormat>A4-Papier (210 x 297 mm)</PresentationFormat>
  <Paragraphs>34</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Stefanie Maurer</dc:creator>
  <cp:lastModifiedBy>Stefanie Maurer</cp:lastModifiedBy>
  <cp:revision>13</cp:revision>
  <cp:lastPrinted>2025-02-26T09:46:10Z</cp:lastPrinted>
  <dcterms:created xsi:type="dcterms:W3CDTF">2025-01-30T10:57:59Z</dcterms:created>
  <dcterms:modified xsi:type="dcterms:W3CDTF">2025-02-26T10:12:32Z</dcterms:modified>
</cp:coreProperties>
</file>